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Lato"/>
      <p:regular r:id="rId32"/>
      <p:bold r:id="rId33"/>
      <p:italic r:id="rId34"/>
      <p:boldItalic r:id="rId35"/>
    </p:embeddedFont>
    <p:embeddedFont>
      <p:font typeface="Permanent Marker"/>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PermanentMarker-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9f58fc0b3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9f58fc0b3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9f58fc0b3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9f58fc0b3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a8678dd0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a8678dd0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a93cc0a5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a93cc0a5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a93cc0a5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a93cc0a5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a93cc0a5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a93cc0a5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a93cc0a5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a93cc0a5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a93cc0a5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a93cc0a5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a93cc0a5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a93cc0a5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a93cc0a5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a93cc0a5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b82693e0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b82693e0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a93cc0a5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a93cc0a5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a93cc0a5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a93cc0a5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a2047cbe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a2047cbe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a2047cbe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a2047cbe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4a2047cbe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a2047cbe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a9a64b568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a9a64b56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4b82693e0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4b82693e0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4b82693e0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4b82693e0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9f58fc0b3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9f58fc0b3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a9a64b56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a9a64b56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b82693e0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b82693e0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a9a64b5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a9a64b5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a9a64b56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a9a64b56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a9a64b56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a9a64b56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a8678dd0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a8678dd0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mailto:carta@churchofscotland.org.u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hyperlink" Target="https://www.mygov.scot/pvg-schem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www.livability.org.uk/resources/" TargetMode="External"/><Relationship Id="rId4" Type="http://schemas.openxmlformats.org/officeDocument/2006/relationships/hyperlink" Target="http://www.churchofscotland.org.uk/resources/learn/publications/learning_disabilities" TargetMode="External"/><Relationship Id="rId5" Type="http://schemas.openxmlformats.org/officeDocument/2006/relationships/hyperlink" Target="https://www.throughtheroof.org/supportingyou/roofbreak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www.youtube.com/watch?v=Fpo-V1NYg5A"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3C9"/>
        </a:solidFill>
      </p:bgPr>
    </p:bg>
    <p:spTree>
      <p:nvGrpSpPr>
        <p:cNvPr id="53" name="Shape 53"/>
        <p:cNvGrpSpPr/>
        <p:nvPr/>
      </p:nvGrpSpPr>
      <p:grpSpPr>
        <a:xfrm>
          <a:off x="0" y="0"/>
          <a:ext cx="0" cy="0"/>
          <a:chOff x="0" y="0"/>
          <a:chExt cx="0" cy="0"/>
        </a:xfrm>
      </p:grpSpPr>
      <p:sp>
        <p:nvSpPr>
          <p:cNvPr id="54" name="Google Shape;54;p13"/>
          <p:cNvSpPr txBox="1"/>
          <p:nvPr/>
        </p:nvSpPr>
        <p:spPr>
          <a:xfrm>
            <a:off x="0" y="9162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Permanent Marker"/>
                <a:ea typeface="Permanent Marker"/>
                <a:cs typeface="Permanent Marker"/>
                <a:sym typeface="Permanent Marker"/>
              </a:rPr>
              <a:t>Learning Disabilities -</a:t>
            </a:r>
            <a:endParaRPr sz="3600">
              <a:solidFill>
                <a:schemeClr val="lt1"/>
              </a:solidFill>
              <a:latin typeface="Permanent Marker"/>
              <a:ea typeface="Permanent Marker"/>
              <a:cs typeface="Permanent Marker"/>
              <a:sym typeface="Permanent Marker"/>
            </a:endParaRPr>
          </a:p>
          <a:p>
            <a:pPr indent="0" lvl="0" marL="0" rtl="0" algn="ctr">
              <a:spcBef>
                <a:spcPts val="0"/>
              </a:spcBef>
              <a:spcAft>
                <a:spcPts val="0"/>
              </a:spcAft>
              <a:buNone/>
            </a:pPr>
            <a:r>
              <a:rPr lang="en" sz="3600">
                <a:solidFill>
                  <a:schemeClr val="lt1"/>
                </a:solidFill>
                <a:latin typeface="Permanent Marker"/>
                <a:ea typeface="Permanent Marker"/>
                <a:cs typeface="Permanent Marker"/>
                <a:sym typeface="Permanent Marker"/>
              </a:rPr>
              <a:t>Making worship more inclusive</a:t>
            </a:r>
            <a:endParaRPr sz="3600">
              <a:solidFill>
                <a:schemeClr val="lt1"/>
              </a:solidFill>
              <a:latin typeface="Permanent Marker"/>
              <a:ea typeface="Permanent Marker"/>
              <a:cs typeface="Permanent Marker"/>
              <a:sym typeface="Permanent Marker"/>
            </a:endParaRPr>
          </a:p>
        </p:txBody>
      </p:sp>
      <p:pic>
        <p:nvPicPr>
          <p:cNvPr id="55" name="Google Shape;55;p13"/>
          <p:cNvPicPr preferRelativeResize="0"/>
          <p:nvPr/>
        </p:nvPicPr>
        <p:blipFill>
          <a:blip r:embed="rId3">
            <a:alphaModFix/>
          </a:blip>
          <a:stretch>
            <a:fillRect/>
          </a:stretch>
        </p:blipFill>
        <p:spPr>
          <a:xfrm>
            <a:off x="973700" y="2576525"/>
            <a:ext cx="3372000" cy="2090636"/>
          </a:xfrm>
          <a:prstGeom prst="rect">
            <a:avLst/>
          </a:prstGeom>
          <a:noFill/>
          <a:ln>
            <a:noFill/>
          </a:ln>
          <a:effectLst>
            <a:outerShdw blurRad="57150" rotWithShape="0" algn="bl" dir="5400000" dist="19050">
              <a:srgbClr val="000000">
                <a:alpha val="50000"/>
              </a:srgbClr>
            </a:outerShdw>
          </a:effectLst>
        </p:spPr>
      </p:pic>
      <p:pic>
        <p:nvPicPr>
          <p:cNvPr id="56" name="Google Shape;56;p13"/>
          <p:cNvPicPr preferRelativeResize="0"/>
          <p:nvPr/>
        </p:nvPicPr>
        <p:blipFill>
          <a:blip r:embed="rId4">
            <a:alphaModFix/>
          </a:blip>
          <a:stretch>
            <a:fillRect/>
          </a:stretch>
        </p:blipFill>
        <p:spPr>
          <a:xfrm>
            <a:off x="4678900" y="2580738"/>
            <a:ext cx="3372000" cy="2082210"/>
          </a:xfrm>
          <a:prstGeom prst="rect">
            <a:avLst/>
          </a:prstGeom>
          <a:noFill/>
          <a:ln>
            <a:noFill/>
          </a:ln>
          <a:effectLst>
            <a:outerShdw blurRad="57150" rotWithShape="0" algn="bl" dir="5400000" dist="19050">
              <a:srgbClr val="000000">
                <a:alpha val="50000"/>
              </a:srgbClr>
            </a:outerShdw>
          </a:effectLst>
        </p:spPr>
      </p:pic>
      <p:pic>
        <p:nvPicPr>
          <p:cNvPr id="57" name="Google Shape;57;p13"/>
          <p:cNvPicPr preferRelativeResize="0"/>
          <p:nvPr/>
        </p:nvPicPr>
        <p:blipFill>
          <a:blip r:embed="rId5">
            <a:alphaModFix/>
          </a:blip>
          <a:stretch>
            <a:fillRect/>
          </a:stretch>
        </p:blipFill>
        <p:spPr>
          <a:xfrm>
            <a:off x="295875" y="288125"/>
            <a:ext cx="3236274" cy="348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BCC9"/>
        </a:solidFill>
      </p:bgPr>
    </p:bg>
    <p:spTree>
      <p:nvGrpSpPr>
        <p:cNvPr id="119" name="Shape 119"/>
        <p:cNvGrpSpPr/>
        <p:nvPr/>
      </p:nvGrpSpPr>
      <p:grpSpPr>
        <a:xfrm>
          <a:off x="0" y="0"/>
          <a:ext cx="0" cy="0"/>
          <a:chOff x="0" y="0"/>
          <a:chExt cx="0" cy="0"/>
        </a:xfrm>
      </p:grpSpPr>
      <p:sp>
        <p:nvSpPr>
          <p:cNvPr id="120" name="Google Shape;120;p22"/>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Adapting the main service</a:t>
            </a:r>
            <a:endParaRPr sz="3000">
              <a:solidFill>
                <a:schemeClr val="lt1"/>
              </a:solidFill>
              <a:latin typeface="Permanent Marker"/>
              <a:ea typeface="Permanent Marker"/>
              <a:cs typeface="Permanent Marker"/>
              <a:sym typeface="Permanent Marker"/>
            </a:endParaRPr>
          </a:p>
        </p:txBody>
      </p:sp>
      <p:sp>
        <p:nvSpPr>
          <p:cNvPr id="121" name="Google Shape;121;p22"/>
          <p:cNvSpPr/>
          <p:nvPr/>
        </p:nvSpPr>
        <p:spPr>
          <a:xfrm>
            <a:off x="0" y="1241150"/>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2"/>
          <p:cNvSpPr txBox="1"/>
          <p:nvPr/>
        </p:nvSpPr>
        <p:spPr>
          <a:xfrm>
            <a:off x="312925" y="1378300"/>
            <a:ext cx="31518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Lato"/>
                <a:ea typeface="Lato"/>
                <a:cs typeface="Lato"/>
                <a:sym typeface="Lato"/>
              </a:rPr>
              <a:t>Although working alongside the church allows you to tailor your approach to best suit people’s needs there are also great benefits to looking at your main expression of worship and seeing if it could be adapted.</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We have heard people say that changes they made in their Sunday services to help those with learning disabilities have actually ended up benefiting everyone.</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Here are some examples of what other churches have done.</a:t>
            </a:r>
            <a:endParaRPr>
              <a:solidFill>
                <a:srgbClr val="434343"/>
              </a:solidFill>
              <a:latin typeface="Lato"/>
              <a:ea typeface="Lato"/>
              <a:cs typeface="Lato"/>
              <a:sym typeface="Lato"/>
            </a:endParaRPr>
          </a:p>
        </p:txBody>
      </p:sp>
      <p:grpSp>
        <p:nvGrpSpPr>
          <p:cNvPr id="123" name="Google Shape;123;p22"/>
          <p:cNvGrpSpPr/>
          <p:nvPr/>
        </p:nvGrpSpPr>
        <p:grpSpPr>
          <a:xfrm>
            <a:off x="6477344" y="2434478"/>
            <a:ext cx="2440200" cy="2440200"/>
            <a:chOff x="4447194" y="1815766"/>
            <a:chExt cx="2440200" cy="2440200"/>
          </a:xfrm>
        </p:grpSpPr>
        <p:sp>
          <p:nvSpPr>
            <p:cNvPr id="124" name="Google Shape;124;p22"/>
            <p:cNvSpPr/>
            <p:nvPr/>
          </p:nvSpPr>
          <p:spPr>
            <a:xfrm>
              <a:off x="4447194" y="1815766"/>
              <a:ext cx="2440200" cy="2440200"/>
            </a:xfrm>
            <a:prstGeom prst="ellipse">
              <a:avLst/>
            </a:prstGeom>
            <a:solidFill>
              <a:srgbClr val="90BA1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
            <p:cNvSpPr txBox="1"/>
            <p:nvPr/>
          </p:nvSpPr>
          <p:spPr>
            <a:xfrm>
              <a:off x="4659750" y="2504288"/>
              <a:ext cx="2079000" cy="1163400"/>
            </a:xfrm>
            <a:prstGeom prst="rect">
              <a:avLst/>
            </a:prstGeom>
            <a:solidFill>
              <a:srgbClr val="90B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Set jobs for those with learning disabilities to help them feel valued</a:t>
              </a:r>
              <a:endParaRPr sz="1200">
                <a:solidFill>
                  <a:srgbClr val="FFFFFF"/>
                </a:solidFill>
                <a:latin typeface="Lato"/>
                <a:ea typeface="Lato"/>
                <a:cs typeface="Lato"/>
                <a:sym typeface="Lato"/>
              </a:endParaRPr>
            </a:p>
            <a:p>
              <a:pPr indent="0" lvl="0" marL="0" rtl="0" algn="ctr">
                <a:spcBef>
                  <a:spcPts val="0"/>
                </a:spcBef>
                <a:spcAft>
                  <a:spcPts val="0"/>
                </a:spcAft>
                <a:buNone/>
              </a:pPr>
              <a:r>
                <a:rPr lang="en" sz="1200">
                  <a:solidFill>
                    <a:srgbClr val="FFFFFF"/>
                  </a:solidFill>
                  <a:latin typeface="Lato"/>
                  <a:ea typeface="Lato"/>
                  <a:cs typeface="Lato"/>
                  <a:sym typeface="Lato"/>
                </a:rPr>
                <a:t>e.g. carrying in the Bible</a:t>
              </a:r>
              <a:endParaRPr sz="1200">
                <a:solidFill>
                  <a:srgbClr val="FFFFFF"/>
                </a:solidFill>
                <a:latin typeface="Lato"/>
                <a:ea typeface="Lato"/>
                <a:cs typeface="Lato"/>
                <a:sym typeface="Lato"/>
              </a:endParaRPr>
            </a:p>
          </p:txBody>
        </p:sp>
      </p:grpSp>
      <p:grpSp>
        <p:nvGrpSpPr>
          <p:cNvPr id="126" name="Google Shape;126;p22"/>
          <p:cNvGrpSpPr/>
          <p:nvPr/>
        </p:nvGrpSpPr>
        <p:grpSpPr>
          <a:xfrm>
            <a:off x="5575562" y="1938091"/>
            <a:ext cx="1423800" cy="1423800"/>
            <a:chOff x="3490737" y="1374053"/>
            <a:chExt cx="1423800" cy="1423800"/>
          </a:xfrm>
        </p:grpSpPr>
        <p:sp>
          <p:nvSpPr>
            <p:cNvPr id="127" name="Google Shape;127;p22"/>
            <p:cNvSpPr/>
            <p:nvPr/>
          </p:nvSpPr>
          <p:spPr>
            <a:xfrm>
              <a:off x="3490737" y="1374053"/>
              <a:ext cx="1423800" cy="1423800"/>
            </a:xfrm>
            <a:prstGeom prst="ellipse">
              <a:avLst/>
            </a:prstGeom>
            <a:solidFill>
              <a:srgbClr val="0093C9"/>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txBox="1"/>
            <p:nvPr/>
          </p:nvSpPr>
          <p:spPr>
            <a:xfrm>
              <a:off x="3541425" y="1613613"/>
              <a:ext cx="13224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Use simpler songs and incorporate actions</a:t>
              </a:r>
              <a:endParaRPr sz="1200">
                <a:solidFill>
                  <a:srgbClr val="FFFFFF"/>
                </a:solidFill>
                <a:latin typeface="Lato"/>
                <a:ea typeface="Lato"/>
                <a:cs typeface="Lato"/>
                <a:sym typeface="Lato"/>
              </a:endParaRPr>
            </a:p>
          </p:txBody>
        </p:sp>
      </p:grpSp>
      <p:grpSp>
        <p:nvGrpSpPr>
          <p:cNvPr id="129" name="Google Shape;129;p22"/>
          <p:cNvGrpSpPr/>
          <p:nvPr/>
        </p:nvGrpSpPr>
        <p:grpSpPr>
          <a:xfrm>
            <a:off x="3661962" y="3610791"/>
            <a:ext cx="1423800" cy="1423800"/>
            <a:chOff x="3490737" y="1374053"/>
            <a:chExt cx="1423800" cy="1423800"/>
          </a:xfrm>
        </p:grpSpPr>
        <p:sp>
          <p:nvSpPr>
            <p:cNvPr id="130" name="Google Shape;130;p22"/>
            <p:cNvSpPr/>
            <p:nvPr/>
          </p:nvSpPr>
          <p:spPr>
            <a:xfrm>
              <a:off x="3490737" y="1374053"/>
              <a:ext cx="1423800" cy="1423800"/>
            </a:xfrm>
            <a:prstGeom prst="ellipse">
              <a:avLst/>
            </a:prstGeom>
            <a:solidFill>
              <a:srgbClr val="90BA1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txBox="1"/>
            <p:nvPr/>
          </p:nvSpPr>
          <p:spPr>
            <a:xfrm>
              <a:off x="3594825" y="1613613"/>
              <a:ext cx="12156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Send notices out by email the day before</a:t>
              </a:r>
              <a:endParaRPr sz="1200">
                <a:solidFill>
                  <a:srgbClr val="FFFFFF"/>
                </a:solidFill>
                <a:latin typeface="Lato"/>
                <a:ea typeface="Lato"/>
                <a:cs typeface="Lato"/>
                <a:sym typeface="Lato"/>
              </a:endParaRPr>
            </a:p>
          </p:txBody>
        </p:sp>
      </p:grpSp>
      <p:grpSp>
        <p:nvGrpSpPr>
          <p:cNvPr id="132" name="Google Shape;132;p22"/>
          <p:cNvGrpSpPr/>
          <p:nvPr/>
        </p:nvGrpSpPr>
        <p:grpSpPr>
          <a:xfrm>
            <a:off x="5021536" y="3427544"/>
            <a:ext cx="1771881" cy="1790317"/>
            <a:chOff x="644203" y="3718814"/>
            <a:chExt cx="1498800" cy="1498800"/>
          </a:xfrm>
        </p:grpSpPr>
        <p:sp>
          <p:nvSpPr>
            <p:cNvPr id="133" name="Google Shape;133;p22"/>
            <p:cNvSpPr/>
            <p:nvPr/>
          </p:nvSpPr>
          <p:spPr>
            <a:xfrm>
              <a:off x="644203" y="3718814"/>
              <a:ext cx="1498800" cy="1498800"/>
            </a:xfrm>
            <a:prstGeom prst="ellipse">
              <a:avLst/>
            </a:prstGeom>
            <a:solidFill>
              <a:srgbClr val="0093C9"/>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txBox="1"/>
            <p:nvPr/>
          </p:nvSpPr>
          <p:spPr>
            <a:xfrm>
              <a:off x="699472" y="3995859"/>
              <a:ext cx="14124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Use a simple Bible translation</a:t>
              </a:r>
              <a:endParaRPr sz="1200">
                <a:solidFill>
                  <a:srgbClr val="FFFFFF"/>
                </a:solidFill>
                <a:latin typeface="Lato"/>
                <a:ea typeface="Lato"/>
                <a:cs typeface="Lato"/>
                <a:sym typeface="Lato"/>
              </a:endParaRPr>
            </a:p>
          </p:txBody>
        </p:sp>
      </p:grpSp>
      <p:grpSp>
        <p:nvGrpSpPr>
          <p:cNvPr id="135" name="Google Shape;135;p22"/>
          <p:cNvGrpSpPr/>
          <p:nvPr/>
        </p:nvGrpSpPr>
        <p:grpSpPr>
          <a:xfrm>
            <a:off x="7896160" y="1692916"/>
            <a:ext cx="1092339" cy="1091770"/>
            <a:chOff x="3490737" y="1374053"/>
            <a:chExt cx="1423800" cy="1423800"/>
          </a:xfrm>
        </p:grpSpPr>
        <p:sp>
          <p:nvSpPr>
            <p:cNvPr id="136" name="Google Shape;136;p22"/>
            <p:cNvSpPr/>
            <p:nvPr/>
          </p:nvSpPr>
          <p:spPr>
            <a:xfrm>
              <a:off x="3490737" y="1374053"/>
              <a:ext cx="1423800" cy="1423800"/>
            </a:xfrm>
            <a:prstGeom prst="ellipse">
              <a:avLst/>
            </a:prstGeom>
            <a:solidFill>
              <a:srgbClr val="45BCC9"/>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txBox="1"/>
            <p:nvPr/>
          </p:nvSpPr>
          <p:spPr>
            <a:xfrm>
              <a:off x="3531228" y="1613600"/>
              <a:ext cx="1342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Change font colour on overhead</a:t>
              </a:r>
              <a:endParaRPr sz="1200">
                <a:solidFill>
                  <a:srgbClr val="FFFFFF"/>
                </a:solidFill>
                <a:latin typeface="Lato"/>
                <a:ea typeface="Lato"/>
                <a:cs typeface="Lato"/>
                <a:sym typeface="Lato"/>
              </a:endParaRPr>
            </a:p>
          </p:txBody>
        </p:sp>
      </p:grpSp>
      <p:grpSp>
        <p:nvGrpSpPr>
          <p:cNvPr id="138" name="Google Shape;138;p22"/>
          <p:cNvGrpSpPr/>
          <p:nvPr/>
        </p:nvGrpSpPr>
        <p:grpSpPr>
          <a:xfrm>
            <a:off x="4449373" y="1283801"/>
            <a:ext cx="1368284" cy="1376815"/>
            <a:chOff x="3490737" y="1374053"/>
            <a:chExt cx="1423813" cy="1423800"/>
          </a:xfrm>
        </p:grpSpPr>
        <p:sp>
          <p:nvSpPr>
            <p:cNvPr id="139" name="Google Shape;139;p22"/>
            <p:cNvSpPr/>
            <p:nvPr/>
          </p:nvSpPr>
          <p:spPr>
            <a:xfrm>
              <a:off x="3490737" y="1374053"/>
              <a:ext cx="1423800" cy="1423800"/>
            </a:xfrm>
            <a:prstGeom prst="ellipse">
              <a:avLst/>
            </a:prstGeom>
            <a:solidFill>
              <a:srgbClr val="90BA1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txBox="1"/>
            <p:nvPr/>
          </p:nvSpPr>
          <p:spPr>
            <a:xfrm>
              <a:off x="3490749" y="1585052"/>
              <a:ext cx="1423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Use symbols alongside headings in the order of service</a:t>
              </a:r>
              <a:endParaRPr sz="1200">
                <a:solidFill>
                  <a:srgbClr val="FFFFFF"/>
                </a:solidFill>
                <a:latin typeface="Lato"/>
                <a:ea typeface="Lato"/>
                <a:cs typeface="Lato"/>
                <a:sym typeface="Lato"/>
              </a:endParaRPr>
            </a:p>
          </p:txBody>
        </p:sp>
      </p:grpSp>
      <p:grpSp>
        <p:nvGrpSpPr>
          <p:cNvPr id="141" name="Google Shape;141;p22"/>
          <p:cNvGrpSpPr/>
          <p:nvPr/>
        </p:nvGrpSpPr>
        <p:grpSpPr>
          <a:xfrm>
            <a:off x="3487082" y="2171066"/>
            <a:ext cx="1133487" cy="1125514"/>
            <a:chOff x="3490737" y="1374053"/>
            <a:chExt cx="1423800" cy="1423800"/>
          </a:xfrm>
        </p:grpSpPr>
        <p:sp>
          <p:nvSpPr>
            <p:cNvPr id="142" name="Google Shape;142;p22"/>
            <p:cNvSpPr/>
            <p:nvPr/>
          </p:nvSpPr>
          <p:spPr>
            <a:xfrm>
              <a:off x="3490737" y="1374053"/>
              <a:ext cx="1423800" cy="1423800"/>
            </a:xfrm>
            <a:prstGeom prst="ellipse">
              <a:avLst/>
            </a:prstGeom>
            <a:solidFill>
              <a:srgbClr val="0093C9"/>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txBox="1"/>
            <p:nvPr/>
          </p:nvSpPr>
          <p:spPr>
            <a:xfrm>
              <a:off x="3528383" y="1613612"/>
              <a:ext cx="13485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Provide percussion instruments</a:t>
              </a:r>
              <a:endParaRPr sz="1200">
                <a:solidFill>
                  <a:srgbClr val="FFFFFF"/>
                </a:solidFill>
                <a:latin typeface="Lato"/>
                <a:ea typeface="Lato"/>
                <a:cs typeface="Lato"/>
                <a:sym typeface="Lato"/>
              </a:endParaRPr>
            </a:p>
          </p:txBody>
        </p:sp>
      </p:grpSp>
      <p:grpSp>
        <p:nvGrpSpPr>
          <p:cNvPr id="144" name="Google Shape;144;p22"/>
          <p:cNvGrpSpPr/>
          <p:nvPr/>
        </p:nvGrpSpPr>
        <p:grpSpPr>
          <a:xfrm>
            <a:off x="6693436" y="1317348"/>
            <a:ext cx="966760" cy="925470"/>
            <a:chOff x="3490737" y="1374053"/>
            <a:chExt cx="1423800" cy="1423800"/>
          </a:xfrm>
        </p:grpSpPr>
        <p:sp>
          <p:nvSpPr>
            <p:cNvPr id="145" name="Google Shape;145;p22"/>
            <p:cNvSpPr/>
            <p:nvPr/>
          </p:nvSpPr>
          <p:spPr>
            <a:xfrm>
              <a:off x="3490737" y="1374053"/>
              <a:ext cx="1423800" cy="1423800"/>
            </a:xfrm>
            <a:prstGeom prst="ellipse">
              <a:avLst/>
            </a:prstGeom>
            <a:solidFill>
              <a:srgbClr val="90BA1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txBox="1"/>
            <p:nvPr/>
          </p:nvSpPr>
          <p:spPr>
            <a:xfrm>
              <a:off x="3528383" y="1613612"/>
              <a:ext cx="13485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Shorten the sermon</a:t>
              </a:r>
              <a:endParaRPr sz="1200">
                <a:solidFill>
                  <a:srgbClr val="FFFFFF"/>
                </a:solidFill>
                <a:latin typeface="Lato"/>
                <a:ea typeface="Lato"/>
                <a:cs typeface="Lato"/>
                <a:sym typeface="Lato"/>
              </a:endParaRPr>
            </a:p>
          </p:txBody>
        </p:sp>
      </p:grpSp>
      <p:grpSp>
        <p:nvGrpSpPr>
          <p:cNvPr id="147" name="Google Shape;147;p22"/>
          <p:cNvGrpSpPr/>
          <p:nvPr/>
        </p:nvGrpSpPr>
        <p:grpSpPr>
          <a:xfrm>
            <a:off x="4746332" y="2790511"/>
            <a:ext cx="922480" cy="916785"/>
            <a:chOff x="3490737" y="1374053"/>
            <a:chExt cx="1423800" cy="1423800"/>
          </a:xfrm>
        </p:grpSpPr>
        <p:sp>
          <p:nvSpPr>
            <p:cNvPr id="148" name="Google Shape;148;p22"/>
            <p:cNvSpPr/>
            <p:nvPr/>
          </p:nvSpPr>
          <p:spPr>
            <a:xfrm>
              <a:off x="3490737" y="1374053"/>
              <a:ext cx="1423800" cy="1423800"/>
            </a:xfrm>
            <a:prstGeom prst="ellipse">
              <a:avLst/>
            </a:prstGeom>
            <a:solidFill>
              <a:srgbClr val="45BCC9"/>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txBox="1"/>
            <p:nvPr/>
          </p:nvSpPr>
          <p:spPr>
            <a:xfrm>
              <a:off x="3680913" y="1613591"/>
              <a:ext cx="10434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Use larger print</a:t>
              </a:r>
              <a:endParaRPr sz="1200">
                <a:solidFill>
                  <a:srgbClr val="FFFFFF"/>
                </a:solidFill>
                <a:latin typeface="Lato"/>
                <a:ea typeface="Lato"/>
                <a:cs typeface="Lato"/>
                <a:sym typeface="La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BCC9"/>
        </a:solidFill>
      </p:bgPr>
    </p:bg>
    <p:spTree>
      <p:nvGrpSpPr>
        <p:cNvPr id="153" name="Shape 153"/>
        <p:cNvGrpSpPr/>
        <p:nvPr/>
      </p:nvGrpSpPr>
      <p:grpSpPr>
        <a:xfrm>
          <a:off x="0" y="0"/>
          <a:ext cx="0" cy="0"/>
          <a:chOff x="0" y="0"/>
          <a:chExt cx="0" cy="0"/>
        </a:xfrm>
      </p:grpSpPr>
      <p:sp>
        <p:nvSpPr>
          <p:cNvPr id="154" name="Google Shape;154;p23"/>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What is parallel expression?</a:t>
            </a:r>
            <a:endParaRPr sz="3000">
              <a:solidFill>
                <a:schemeClr val="lt1"/>
              </a:solidFill>
              <a:latin typeface="Permanent Marker"/>
              <a:ea typeface="Permanent Marker"/>
              <a:cs typeface="Permanent Marker"/>
              <a:sym typeface="Permanent Marker"/>
            </a:endParaRPr>
          </a:p>
        </p:txBody>
      </p:sp>
      <p:sp>
        <p:nvSpPr>
          <p:cNvPr id="155" name="Google Shape;155;p23"/>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txBox="1"/>
          <p:nvPr/>
        </p:nvSpPr>
        <p:spPr>
          <a:xfrm>
            <a:off x="312925" y="1378300"/>
            <a:ext cx="55479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Lato"/>
                <a:ea typeface="Lato"/>
                <a:cs typeface="Lato"/>
                <a:sym typeface="Lato"/>
              </a:rPr>
              <a:t>This is a group that meets at a time other than the main Sunday morning service. Sometimes these groups can function like a house group. There is often a time of singing, a small time of reflection or teaching, a fun activity and refreshments.</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These groups don’t have to be just for those with learning disabilities – the fun can be experienced by all. Parallel expressions can be built to meet the needs and likes of those that attend, and they can also be great places for people who don’t usually attend church or people from across denominations – all faiths and none!</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You can build your group around what your volunteer team can manage. It doesn’t have to be a weekly meeting, it could be fortnightly, monthly or even quarterly. If you have a church or a church hall that is accessible and appropriate you could use that but you could also rent a different space.</a:t>
            </a:r>
            <a:endParaRPr>
              <a:solidFill>
                <a:srgbClr val="434343"/>
              </a:solidFill>
              <a:latin typeface="Lato"/>
              <a:ea typeface="Lato"/>
              <a:cs typeface="Lato"/>
              <a:sym typeface="Lato"/>
            </a:endParaRPr>
          </a:p>
        </p:txBody>
      </p:sp>
      <p:pic>
        <p:nvPicPr>
          <p:cNvPr id="157" name="Google Shape;157;p23"/>
          <p:cNvPicPr preferRelativeResize="0"/>
          <p:nvPr/>
        </p:nvPicPr>
        <p:blipFill rotWithShape="1">
          <a:blip r:embed="rId3">
            <a:alphaModFix/>
          </a:blip>
          <a:srcRect b="0" l="11789" r="22966" t="0"/>
          <a:stretch/>
        </p:blipFill>
        <p:spPr>
          <a:xfrm>
            <a:off x="5860825" y="1524475"/>
            <a:ext cx="2912429" cy="29760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BCC9"/>
        </a:solidFill>
      </p:bgPr>
    </p:bg>
    <p:spTree>
      <p:nvGrpSpPr>
        <p:cNvPr id="161" name="Shape 161"/>
        <p:cNvGrpSpPr/>
        <p:nvPr/>
      </p:nvGrpSpPr>
      <p:grpSpPr>
        <a:xfrm>
          <a:off x="0" y="0"/>
          <a:ext cx="0" cy="0"/>
          <a:chOff x="0" y="0"/>
          <a:chExt cx="0" cy="0"/>
        </a:xfrm>
      </p:grpSpPr>
      <p:sp>
        <p:nvSpPr>
          <p:cNvPr id="162" name="Google Shape;162;p24"/>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Discussion</a:t>
            </a:r>
            <a:endParaRPr sz="3000">
              <a:solidFill>
                <a:schemeClr val="lt1"/>
              </a:solidFill>
              <a:latin typeface="Permanent Marker"/>
              <a:ea typeface="Permanent Marker"/>
              <a:cs typeface="Permanent Marker"/>
              <a:sym typeface="Permanent Marker"/>
            </a:endParaRPr>
          </a:p>
        </p:txBody>
      </p:sp>
      <p:sp>
        <p:nvSpPr>
          <p:cNvPr id="163" name="Google Shape;163;p24"/>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txBox="1"/>
          <p:nvPr/>
        </p:nvSpPr>
        <p:spPr>
          <a:xfrm>
            <a:off x="312925" y="1378300"/>
            <a:ext cx="84891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Lato"/>
                <a:ea typeface="Lato"/>
                <a:cs typeface="Lato"/>
                <a:sym typeface="Lato"/>
              </a:rPr>
              <a:t>What are the strengths and weaknesses of choosing an expression of worship that runs alongside the main church worship?</a:t>
            </a:r>
            <a:endParaRPr>
              <a:solidFill>
                <a:srgbClr val="434343"/>
              </a:solidFill>
              <a:latin typeface="Lato"/>
              <a:ea typeface="Lato"/>
              <a:cs typeface="Lato"/>
              <a:sym typeface="Lato"/>
            </a:endParaRPr>
          </a:p>
        </p:txBody>
      </p:sp>
      <p:sp>
        <p:nvSpPr>
          <p:cNvPr id="165" name="Google Shape;165;p24"/>
          <p:cNvSpPr txBox="1"/>
          <p:nvPr/>
        </p:nvSpPr>
        <p:spPr>
          <a:xfrm>
            <a:off x="381000" y="1956300"/>
            <a:ext cx="4191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5BCC9"/>
                </a:solidFill>
                <a:latin typeface="Permanent Marker"/>
                <a:ea typeface="Permanent Marker"/>
                <a:cs typeface="Permanent Marker"/>
                <a:sym typeface="Permanent Marker"/>
              </a:rPr>
              <a:t>Strengths</a:t>
            </a:r>
            <a:endParaRPr sz="2400">
              <a:solidFill>
                <a:srgbClr val="45BCC9"/>
              </a:solidFill>
              <a:latin typeface="Permanent Marker"/>
              <a:ea typeface="Permanent Marker"/>
              <a:cs typeface="Permanent Marker"/>
              <a:sym typeface="Permanent Marker"/>
            </a:endParaRPr>
          </a:p>
        </p:txBody>
      </p:sp>
      <p:sp>
        <p:nvSpPr>
          <p:cNvPr id="166" name="Google Shape;166;p24"/>
          <p:cNvSpPr txBox="1"/>
          <p:nvPr/>
        </p:nvSpPr>
        <p:spPr>
          <a:xfrm>
            <a:off x="4572000" y="1956300"/>
            <a:ext cx="40386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5BCC9"/>
                </a:solidFill>
                <a:latin typeface="Permanent Marker"/>
                <a:ea typeface="Permanent Marker"/>
                <a:cs typeface="Permanent Marker"/>
                <a:sym typeface="Permanent Marker"/>
              </a:rPr>
              <a:t>Weaknesses</a:t>
            </a:r>
            <a:endParaRPr sz="2400">
              <a:solidFill>
                <a:srgbClr val="45BCC9"/>
              </a:solidFill>
              <a:latin typeface="Permanent Marker"/>
              <a:ea typeface="Permanent Marker"/>
              <a:cs typeface="Permanent Marker"/>
              <a:sym typeface="Permanent Marker"/>
            </a:endParaRPr>
          </a:p>
        </p:txBody>
      </p:sp>
      <p:sp>
        <p:nvSpPr>
          <p:cNvPr id="167" name="Google Shape;167;p24"/>
          <p:cNvSpPr txBox="1"/>
          <p:nvPr/>
        </p:nvSpPr>
        <p:spPr>
          <a:xfrm>
            <a:off x="459125" y="2491975"/>
            <a:ext cx="4113000" cy="2517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It allows us to tailor our session to meet the needs of those with learning disabilities rather than trying to please everyone</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There are lots of free resources available to help us run sessions like this.</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I think that this would be an easier route than trying to change the main service – lots of people might resist change.</a:t>
            </a:r>
            <a:endParaRPr>
              <a:solidFill>
                <a:srgbClr val="434343"/>
              </a:solidFill>
              <a:latin typeface="Lato"/>
              <a:ea typeface="Lato"/>
              <a:cs typeface="Lato"/>
              <a:sym typeface="Lato"/>
            </a:endParaRPr>
          </a:p>
        </p:txBody>
      </p:sp>
      <p:sp>
        <p:nvSpPr>
          <p:cNvPr id="168" name="Google Shape;168;p24"/>
          <p:cNvSpPr txBox="1"/>
          <p:nvPr/>
        </p:nvSpPr>
        <p:spPr>
          <a:xfrm>
            <a:off x="4534800" y="2491975"/>
            <a:ext cx="4113000" cy="2517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Having integrated services allows the body of Christ to worship together.</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0" lvl="0" marL="457200" rtl="0" algn="l">
              <a:spcBef>
                <a:spcPts val="0"/>
              </a:spcBef>
              <a:spcAft>
                <a:spcPts val="0"/>
              </a:spcAft>
              <a:buNone/>
            </a:pPr>
            <a:r>
              <a:rPr lang="en">
                <a:solidFill>
                  <a:srgbClr val="434343"/>
                </a:solidFill>
                <a:latin typeface="Lato"/>
                <a:ea typeface="Lato"/>
                <a:cs typeface="Lato"/>
                <a:sym typeface="Lato"/>
              </a:rPr>
              <a:t>Lots of congregations feel they gain so much by worshipping with those with Learning Disabilities.</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We would have to find a space to hold the event in.</a:t>
            </a:r>
            <a:endParaRPr>
              <a:solidFill>
                <a:srgbClr val="434343"/>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BCC9"/>
        </a:solidFill>
      </p:bgPr>
    </p:bg>
    <p:spTree>
      <p:nvGrpSpPr>
        <p:cNvPr id="172" name="Shape 172"/>
        <p:cNvGrpSpPr/>
        <p:nvPr/>
      </p:nvGrpSpPr>
      <p:grpSpPr>
        <a:xfrm>
          <a:off x="0" y="0"/>
          <a:ext cx="0" cy="0"/>
          <a:chOff x="0" y="0"/>
          <a:chExt cx="0" cy="0"/>
        </a:xfrm>
      </p:grpSpPr>
      <p:sp>
        <p:nvSpPr>
          <p:cNvPr id="173" name="Google Shape;173;p25"/>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Discussion</a:t>
            </a:r>
            <a:endParaRPr sz="3000">
              <a:solidFill>
                <a:schemeClr val="lt1"/>
              </a:solidFill>
              <a:latin typeface="Permanent Marker"/>
              <a:ea typeface="Permanent Marker"/>
              <a:cs typeface="Permanent Marker"/>
              <a:sym typeface="Permanent Marker"/>
            </a:endParaRPr>
          </a:p>
        </p:txBody>
      </p:sp>
      <p:sp>
        <p:nvSpPr>
          <p:cNvPr id="174" name="Google Shape;174;p25"/>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txBox="1"/>
          <p:nvPr/>
        </p:nvSpPr>
        <p:spPr>
          <a:xfrm>
            <a:off x="312925" y="1378300"/>
            <a:ext cx="84891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Lato"/>
                <a:ea typeface="Lato"/>
                <a:cs typeface="Lato"/>
                <a:sym typeface="Lato"/>
              </a:rPr>
              <a:t>If you were to start a new expression of church, what new opportunities would this open to you? Are there any risks with a venture like this?</a:t>
            </a:r>
            <a:endParaRPr>
              <a:solidFill>
                <a:srgbClr val="434343"/>
              </a:solidFill>
              <a:latin typeface="Lato"/>
              <a:ea typeface="Lato"/>
              <a:cs typeface="Lato"/>
              <a:sym typeface="Lato"/>
            </a:endParaRPr>
          </a:p>
        </p:txBody>
      </p:sp>
      <p:sp>
        <p:nvSpPr>
          <p:cNvPr id="176" name="Google Shape;176;p25"/>
          <p:cNvSpPr txBox="1"/>
          <p:nvPr/>
        </p:nvSpPr>
        <p:spPr>
          <a:xfrm>
            <a:off x="381000" y="1956300"/>
            <a:ext cx="4191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5BCC9"/>
                </a:solidFill>
                <a:latin typeface="Permanent Marker"/>
                <a:ea typeface="Permanent Marker"/>
                <a:cs typeface="Permanent Marker"/>
                <a:sym typeface="Permanent Marker"/>
              </a:rPr>
              <a:t>Opportunities</a:t>
            </a:r>
            <a:endParaRPr sz="2400">
              <a:solidFill>
                <a:srgbClr val="45BCC9"/>
              </a:solidFill>
              <a:latin typeface="Permanent Marker"/>
              <a:ea typeface="Permanent Marker"/>
              <a:cs typeface="Permanent Marker"/>
              <a:sym typeface="Permanent Marker"/>
            </a:endParaRPr>
          </a:p>
        </p:txBody>
      </p:sp>
      <p:sp>
        <p:nvSpPr>
          <p:cNvPr id="177" name="Google Shape;177;p25"/>
          <p:cNvSpPr txBox="1"/>
          <p:nvPr/>
        </p:nvSpPr>
        <p:spPr>
          <a:xfrm>
            <a:off x="4572000" y="1956300"/>
            <a:ext cx="40386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5BCC9"/>
                </a:solidFill>
                <a:latin typeface="Permanent Marker"/>
                <a:ea typeface="Permanent Marker"/>
                <a:cs typeface="Permanent Marker"/>
                <a:sym typeface="Permanent Marker"/>
              </a:rPr>
              <a:t>Threats</a:t>
            </a:r>
            <a:endParaRPr sz="2400">
              <a:solidFill>
                <a:srgbClr val="45BCC9"/>
              </a:solidFill>
              <a:latin typeface="Permanent Marker"/>
              <a:ea typeface="Permanent Marker"/>
              <a:cs typeface="Permanent Marker"/>
              <a:sym typeface="Permanent Marker"/>
            </a:endParaRPr>
          </a:p>
        </p:txBody>
      </p:sp>
      <p:sp>
        <p:nvSpPr>
          <p:cNvPr id="178" name="Google Shape;178;p25"/>
          <p:cNvSpPr txBox="1"/>
          <p:nvPr/>
        </p:nvSpPr>
        <p:spPr>
          <a:xfrm>
            <a:off x="459125" y="2568175"/>
            <a:ext cx="4113000" cy="2517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It allows us to reach out to others with learning disabilities and their companions – they would feel more comfortable coming along to something like this.</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Lots of other people might enjoy this interactive and informal style of gathering.</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This would be a good way to link with the community.</a:t>
            </a:r>
            <a:endParaRPr>
              <a:solidFill>
                <a:srgbClr val="434343"/>
              </a:solidFill>
              <a:latin typeface="Lato"/>
              <a:ea typeface="Lato"/>
              <a:cs typeface="Lato"/>
              <a:sym typeface="Lato"/>
            </a:endParaRPr>
          </a:p>
        </p:txBody>
      </p:sp>
      <p:sp>
        <p:nvSpPr>
          <p:cNvPr id="179" name="Google Shape;179;p25"/>
          <p:cNvSpPr txBox="1"/>
          <p:nvPr/>
        </p:nvSpPr>
        <p:spPr>
          <a:xfrm>
            <a:off x="4534800" y="2568175"/>
            <a:ext cx="4113000" cy="2517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By making these two groups separate we could be giving the wrong message.</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0" lvl="0" marL="457200" rtl="0" algn="l">
              <a:spcBef>
                <a:spcPts val="0"/>
              </a:spcBef>
              <a:spcAft>
                <a:spcPts val="0"/>
              </a:spcAft>
              <a:buNone/>
            </a:pPr>
            <a:r>
              <a:rPr lang="en">
                <a:solidFill>
                  <a:srgbClr val="434343"/>
                </a:solidFill>
                <a:latin typeface="Lato"/>
                <a:ea typeface="Lato"/>
                <a:cs typeface="Lato"/>
                <a:sym typeface="Lato"/>
              </a:rPr>
              <a:t>We are not meant to separate out but adjust and learn to worship together.</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Would we be able to find a new pool of volunteers and have the time and resource to train them?</a:t>
            </a:r>
            <a:endParaRPr>
              <a:solidFill>
                <a:srgbClr val="434343"/>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E44"/>
        </a:solidFill>
      </p:bgPr>
    </p:bg>
    <p:spTree>
      <p:nvGrpSpPr>
        <p:cNvPr id="183" name="Shape 183"/>
        <p:cNvGrpSpPr/>
        <p:nvPr/>
      </p:nvGrpSpPr>
      <p:grpSpPr>
        <a:xfrm>
          <a:off x="0" y="0"/>
          <a:ext cx="0" cy="0"/>
          <a:chOff x="0" y="0"/>
          <a:chExt cx="0" cy="0"/>
        </a:xfrm>
      </p:grpSpPr>
      <p:sp>
        <p:nvSpPr>
          <p:cNvPr id="184" name="Google Shape;184;p26"/>
          <p:cNvSpPr txBox="1"/>
          <p:nvPr/>
        </p:nvSpPr>
        <p:spPr>
          <a:xfrm>
            <a:off x="0" y="1814250"/>
            <a:ext cx="9144000" cy="151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If you were to design a new type of service from a completely blank canvas</a:t>
            </a:r>
            <a:endParaRPr sz="3000">
              <a:solidFill>
                <a:schemeClr val="lt1"/>
              </a:solidFill>
              <a:latin typeface="Permanent Marker"/>
              <a:ea typeface="Permanent Marker"/>
              <a:cs typeface="Permanent Marker"/>
              <a:sym typeface="Permanent Marker"/>
            </a:endParaRPr>
          </a:p>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 what would it look like?</a:t>
            </a:r>
            <a:endParaRPr sz="3000">
              <a:solidFill>
                <a:schemeClr val="lt1"/>
              </a:solidFill>
              <a:latin typeface="Permanent Marker"/>
              <a:ea typeface="Permanent Marker"/>
              <a:cs typeface="Permanent Marker"/>
              <a:sym typeface="Permanent Mark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E44"/>
        </a:solidFill>
      </p:bgPr>
    </p:bg>
    <p:spTree>
      <p:nvGrpSpPr>
        <p:cNvPr id="188" name="Shape 188"/>
        <p:cNvGrpSpPr/>
        <p:nvPr/>
      </p:nvGrpSpPr>
      <p:grpSpPr>
        <a:xfrm>
          <a:off x="0" y="0"/>
          <a:ext cx="0" cy="0"/>
          <a:chOff x="0" y="0"/>
          <a:chExt cx="0" cy="0"/>
        </a:xfrm>
      </p:grpSpPr>
      <p:sp>
        <p:nvSpPr>
          <p:cNvPr id="189" name="Google Shape;189;p27"/>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Build a service - Who?</a:t>
            </a:r>
            <a:endParaRPr sz="3000">
              <a:solidFill>
                <a:schemeClr val="lt1"/>
              </a:solidFill>
              <a:latin typeface="Permanent Marker"/>
              <a:ea typeface="Permanent Marker"/>
              <a:cs typeface="Permanent Marker"/>
              <a:sym typeface="Permanent Marker"/>
            </a:endParaRPr>
          </a:p>
        </p:txBody>
      </p:sp>
      <p:sp>
        <p:nvSpPr>
          <p:cNvPr id="190" name="Google Shape;190;p27"/>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7"/>
          <p:cNvSpPr txBox="1"/>
          <p:nvPr/>
        </p:nvSpPr>
        <p:spPr>
          <a:xfrm>
            <a:off x="205325" y="1880475"/>
            <a:ext cx="84891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Lato"/>
                <a:ea typeface="Lato"/>
                <a:cs typeface="Lato"/>
                <a:sym typeface="Lato"/>
              </a:rPr>
              <a:t>This is your first question when thinking about building a new expression of worship or new gathering.</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Perhaps you are reaching out to those with profound learning disabilities, or wheelchair users, or the sensory impaired, or high functioning independent individuals.</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sz="1800">
                <a:solidFill>
                  <a:srgbClr val="009E44"/>
                </a:solidFill>
                <a:latin typeface="Permanent Marker"/>
                <a:ea typeface="Permanent Marker"/>
                <a:cs typeface="Permanent Marker"/>
                <a:sym typeface="Permanent Marker"/>
              </a:rPr>
              <a:t>Is your service open to...</a:t>
            </a:r>
            <a:endParaRPr sz="1800">
              <a:solidFill>
                <a:srgbClr val="009E44"/>
              </a:solidFill>
              <a:latin typeface="Permanent Marker"/>
              <a:ea typeface="Permanent Marker"/>
              <a:cs typeface="Permanent Marker"/>
              <a:sym typeface="Permanent Marker"/>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Carers and family members?</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Anybody from the congregation?</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Anyone who walks in off the street?</a:t>
            </a:r>
            <a:endParaRPr>
              <a:solidFill>
                <a:srgbClr val="434343"/>
              </a:solidFill>
              <a:latin typeface="Lato"/>
              <a:ea typeface="Lato"/>
              <a:cs typeface="Lato"/>
              <a:sym typeface="Lato"/>
            </a:endParaRPr>
          </a:p>
        </p:txBody>
      </p:sp>
      <p:sp>
        <p:nvSpPr>
          <p:cNvPr id="192" name="Google Shape;192;p27"/>
          <p:cNvSpPr txBox="1"/>
          <p:nvPr/>
        </p:nvSpPr>
        <p:spPr>
          <a:xfrm>
            <a:off x="228600" y="1337438"/>
            <a:ext cx="41910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9E44"/>
                </a:solidFill>
                <a:latin typeface="Permanent Marker"/>
                <a:ea typeface="Permanent Marker"/>
                <a:cs typeface="Permanent Marker"/>
                <a:sym typeface="Permanent Marker"/>
              </a:rPr>
              <a:t>Who is the event for?</a:t>
            </a:r>
            <a:endParaRPr sz="2400">
              <a:solidFill>
                <a:srgbClr val="009E44"/>
              </a:solidFill>
              <a:latin typeface="Permanent Marker"/>
              <a:ea typeface="Permanent Marker"/>
              <a:cs typeface="Permanent Marker"/>
              <a:sym typeface="Permanent Marker"/>
            </a:endParaRPr>
          </a:p>
        </p:txBody>
      </p:sp>
      <p:sp>
        <p:nvSpPr>
          <p:cNvPr id="193" name="Google Shape;193;p27"/>
          <p:cNvSpPr txBox="1"/>
          <p:nvPr/>
        </p:nvSpPr>
        <p:spPr>
          <a:xfrm>
            <a:off x="3352800" y="2928825"/>
            <a:ext cx="40386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9E44"/>
                </a:solidFill>
                <a:latin typeface="Permanent Marker"/>
                <a:ea typeface="Permanent Marker"/>
                <a:cs typeface="Permanent Marker"/>
                <a:sym typeface="Permanent Marker"/>
              </a:rPr>
              <a:t>Could you invite...</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Local community groups?</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Those outwith the Church?</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Other faith communities?</a:t>
            </a:r>
            <a:endParaRPr>
              <a:solidFill>
                <a:srgbClr val="434343"/>
              </a:solidFill>
              <a:latin typeface="Lato"/>
              <a:ea typeface="Lato"/>
              <a:cs typeface="Lato"/>
              <a:sym typeface="Lato"/>
            </a:endParaRPr>
          </a:p>
        </p:txBody>
      </p:sp>
      <p:pic>
        <p:nvPicPr>
          <p:cNvPr id="194" name="Google Shape;194;p27"/>
          <p:cNvPicPr preferRelativeResize="0"/>
          <p:nvPr/>
        </p:nvPicPr>
        <p:blipFill rotWithShape="1">
          <a:blip r:embed="rId3">
            <a:alphaModFix/>
          </a:blip>
          <a:srcRect b="27195" l="35544" r="11601" t="15333"/>
          <a:stretch/>
        </p:blipFill>
        <p:spPr>
          <a:xfrm>
            <a:off x="5829475" y="2861575"/>
            <a:ext cx="2671776" cy="1801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E44"/>
        </a:solidFill>
      </p:bgPr>
    </p:bg>
    <p:spTree>
      <p:nvGrpSpPr>
        <p:cNvPr id="198" name="Shape 198"/>
        <p:cNvGrpSpPr/>
        <p:nvPr/>
      </p:nvGrpSpPr>
      <p:grpSpPr>
        <a:xfrm>
          <a:off x="0" y="0"/>
          <a:ext cx="0" cy="0"/>
          <a:chOff x="0" y="0"/>
          <a:chExt cx="0" cy="0"/>
        </a:xfrm>
      </p:grpSpPr>
      <p:sp>
        <p:nvSpPr>
          <p:cNvPr id="199" name="Google Shape;199;p28"/>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Build a service - When?</a:t>
            </a:r>
            <a:endParaRPr sz="3000">
              <a:solidFill>
                <a:schemeClr val="lt1"/>
              </a:solidFill>
              <a:latin typeface="Permanent Marker"/>
              <a:ea typeface="Permanent Marker"/>
              <a:cs typeface="Permanent Marker"/>
              <a:sym typeface="Permanent Marker"/>
            </a:endParaRPr>
          </a:p>
        </p:txBody>
      </p:sp>
      <p:sp>
        <p:nvSpPr>
          <p:cNvPr id="200" name="Google Shape;200;p28"/>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
          <p:cNvSpPr txBox="1"/>
          <p:nvPr/>
        </p:nvSpPr>
        <p:spPr>
          <a:xfrm>
            <a:off x="228600" y="1337450"/>
            <a:ext cx="55533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9E44"/>
                </a:solidFill>
                <a:latin typeface="Permanent Marker"/>
                <a:ea typeface="Permanent Marker"/>
                <a:cs typeface="Permanent Marker"/>
                <a:sym typeface="Permanent Marker"/>
              </a:rPr>
              <a:t>Which day suits your group best?</a:t>
            </a:r>
            <a:endParaRPr sz="2400">
              <a:solidFill>
                <a:srgbClr val="009E44"/>
              </a:solidFill>
              <a:latin typeface="Permanent Marker"/>
              <a:ea typeface="Permanent Marker"/>
              <a:cs typeface="Permanent Marker"/>
              <a:sym typeface="Permanent Marker"/>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a:solidFill>
                  <a:srgbClr val="434343"/>
                </a:solidFill>
                <a:latin typeface="Lato"/>
                <a:ea typeface="Lato"/>
                <a:cs typeface="Lato"/>
                <a:sym typeface="Lato"/>
              </a:rPr>
              <a:t>It can still be church and not be on a Sunday!</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solidFill>
                  <a:srgbClr val="009E44"/>
                </a:solidFill>
                <a:latin typeface="Permanent Marker"/>
                <a:ea typeface="Permanent Marker"/>
                <a:cs typeface="Permanent Marker"/>
                <a:sym typeface="Permanent Marker"/>
              </a:rPr>
              <a:t>What is the most helpful time of day?</a:t>
            </a:r>
            <a:endParaRPr sz="1800">
              <a:solidFill>
                <a:srgbClr val="009E44"/>
              </a:solidFill>
              <a:latin typeface="Permanent Marker"/>
              <a:ea typeface="Permanent Marker"/>
              <a:cs typeface="Permanent Marker"/>
              <a:sym typeface="Permanent Marker"/>
            </a:endParaRPr>
          </a:p>
          <a:p>
            <a:pPr indent="0" lvl="0" marL="0" rtl="0" algn="l">
              <a:spcBef>
                <a:spcPts val="0"/>
              </a:spcBef>
              <a:spcAft>
                <a:spcPts val="0"/>
              </a:spcAft>
              <a:buClr>
                <a:schemeClr val="dk1"/>
              </a:buClr>
              <a:buSzPts val="1100"/>
              <a:buFont typeface="Arial"/>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Think about carer rotas and change-over times.</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Investigate public transport options.</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Morning and evening routines can take a lot of time - don’t be too early or too late in the day.</a:t>
            </a:r>
            <a:endParaRPr>
              <a:solidFill>
                <a:srgbClr val="434343"/>
              </a:solidFill>
              <a:latin typeface="Lato"/>
              <a:ea typeface="Lato"/>
              <a:cs typeface="Lato"/>
              <a:sym typeface="Lato"/>
            </a:endParaRPr>
          </a:p>
          <a:p>
            <a:pPr indent="0" lvl="0" marL="0" rtl="0" algn="l">
              <a:spcBef>
                <a:spcPts val="0"/>
              </a:spcBef>
              <a:spcAft>
                <a:spcPts val="0"/>
              </a:spcAft>
              <a:buNone/>
            </a:pPr>
            <a:r>
              <a:t/>
            </a:r>
            <a:endParaRPr sz="2400">
              <a:solidFill>
                <a:srgbClr val="009E44"/>
              </a:solidFill>
              <a:latin typeface="Permanent Marker"/>
              <a:ea typeface="Permanent Marker"/>
              <a:cs typeface="Permanent Marker"/>
              <a:sym typeface="Permanent Marker"/>
            </a:endParaRPr>
          </a:p>
          <a:p>
            <a:pPr indent="0" lvl="0" marL="0" rtl="0" algn="l">
              <a:spcBef>
                <a:spcPts val="0"/>
              </a:spcBef>
              <a:spcAft>
                <a:spcPts val="0"/>
              </a:spcAft>
              <a:buNone/>
            </a:pPr>
            <a:r>
              <a:t/>
            </a:r>
            <a:endParaRPr sz="2400">
              <a:solidFill>
                <a:srgbClr val="009E44"/>
              </a:solidFill>
              <a:latin typeface="Permanent Marker"/>
              <a:ea typeface="Permanent Marker"/>
              <a:cs typeface="Permanent Marker"/>
              <a:sym typeface="Permanent Marker"/>
            </a:endParaRPr>
          </a:p>
        </p:txBody>
      </p:sp>
      <p:pic>
        <p:nvPicPr>
          <p:cNvPr id="202" name="Google Shape;202;p28"/>
          <p:cNvPicPr preferRelativeResize="0"/>
          <p:nvPr/>
        </p:nvPicPr>
        <p:blipFill rotWithShape="1">
          <a:blip r:embed="rId3">
            <a:alphaModFix/>
          </a:blip>
          <a:srcRect b="0" l="40688" r="6735" t="0"/>
          <a:stretch/>
        </p:blipFill>
        <p:spPr>
          <a:xfrm>
            <a:off x="5832175" y="1527050"/>
            <a:ext cx="2890974" cy="33907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E44"/>
        </a:solidFill>
      </p:bgPr>
    </p:bg>
    <p:spTree>
      <p:nvGrpSpPr>
        <p:cNvPr id="206" name="Shape 206"/>
        <p:cNvGrpSpPr/>
        <p:nvPr/>
      </p:nvGrpSpPr>
      <p:grpSpPr>
        <a:xfrm>
          <a:off x="0" y="0"/>
          <a:ext cx="0" cy="0"/>
          <a:chOff x="0" y="0"/>
          <a:chExt cx="0" cy="0"/>
        </a:xfrm>
      </p:grpSpPr>
      <p:sp>
        <p:nvSpPr>
          <p:cNvPr id="207" name="Google Shape;207;p29"/>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Build a service - Where?</a:t>
            </a:r>
            <a:endParaRPr sz="3000">
              <a:solidFill>
                <a:schemeClr val="lt1"/>
              </a:solidFill>
              <a:latin typeface="Permanent Marker"/>
              <a:ea typeface="Permanent Marker"/>
              <a:cs typeface="Permanent Marker"/>
              <a:sym typeface="Permanent Marker"/>
            </a:endParaRPr>
          </a:p>
        </p:txBody>
      </p:sp>
      <p:sp>
        <p:nvSpPr>
          <p:cNvPr id="208" name="Google Shape;208;p29"/>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9"/>
          <p:cNvSpPr txBox="1"/>
          <p:nvPr/>
        </p:nvSpPr>
        <p:spPr>
          <a:xfrm>
            <a:off x="228600" y="1337450"/>
            <a:ext cx="8602200" cy="23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E44"/>
                </a:solidFill>
                <a:latin typeface="Permanent Marker"/>
                <a:ea typeface="Permanent Marker"/>
                <a:cs typeface="Permanent Marker"/>
                <a:sym typeface="Permanent Marker"/>
              </a:rPr>
              <a:t>Where should you hold the service?</a:t>
            </a:r>
            <a:endParaRPr sz="2400">
              <a:solidFill>
                <a:srgbClr val="009E44"/>
              </a:solidFill>
              <a:latin typeface="Permanent Marker"/>
              <a:ea typeface="Permanent Marker"/>
              <a:cs typeface="Permanent Marker"/>
              <a:sym typeface="Permanent Marke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Is the church the best building to use? Could you use a well-equipped school or community centre?</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Does the church have a ramp?</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0" lvl="0" marL="457200" rtl="0" algn="l">
              <a:spcBef>
                <a:spcPts val="0"/>
              </a:spcBef>
              <a:spcAft>
                <a:spcPts val="0"/>
              </a:spcAft>
              <a:buNone/>
            </a:pPr>
            <a:r>
              <a:rPr lang="en">
                <a:solidFill>
                  <a:srgbClr val="434343"/>
                </a:solidFill>
                <a:latin typeface="Lato"/>
                <a:ea typeface="Lato"/>
                <a:cs typeface="Lato"/>
                <a:sym typeface="Lato"/>
              </a:rPr>
              <a:t>Any physical changes you need to make to your building are authorised by CARTA. Please contact </a:t>
            </a:r>
            <a:r>
              <a:rPr lang="en" u="sng">
                <a:solidFill>
                  <a:schemeClr val="accent5"/>
                </a:solidFill>
                <a:latin typeface="Lato"/>
                <a:ea typeface="Lato"/>
                <a:cs typeface="Lato"/>
                <a:sym typeface="Lato"/>
                <a:hlinkClick r:id="rId3"/>
              </a:rPr>
              <a:t>carta@churchofscotland.org.uk</a:t>
            </a:r>
            <a:r>
              <a:rPr lang="en">
                <a:solidFill>
                  <a:srgbClr val="434343"/>
                </a:solidFill>
                <a:latin typeface="Lato"/>
                <a:ea typeface="Lato"/>
                <a:cs typeface="Lato"/>
                <a:sym typeface="Lato"/>
              </a:rPr>
              <a:t> for further information.</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Is the building easy to get to using public transport? Or do all your members have cars so a large flat car park would be more important?</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Is your room cold and damp?</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0" lvl="0" marL="457200" rtl="0" algn="l">
              <a:spcBef>
                <a:spcPts val="0"/>
              </a:spcBef>
              <a:spcAft>
                <a:spcPts val="0"/>
              </a:spcAft>
              <a:buNone/>
            </a:pPr>
            <a:r>
              <a:rPr lang="en">
                <a:solidFill>
                  <a:srgbClr val="434343"/>
                </a:solidFill>
                <a:latin typeface="Lato"/>
                <a:ea typeface="Lato"/>
                <a:cs typeface="Lato"/>
                <a:sym typeface="Lato"/>
              </a:rPr>
              <a:t>If your participants are used to a residential setting they might be used to warm rooms. You might need to think about coming in early and airing the room and warming it up.</a:t>
            </a:r>
            <a:endParaRPr>
              <a:solidFill>
                <a:srgbClr val="434343"/>
              </a:solidFill>
              <a:latin typeface="Lato"/>
              <a:ea typeface="Lato"/>
              <a:cs typeface="Lato"/>
              <a:sym typeface="Lato"/>
            </a:endParaRPr>
          </a:p>
          <a:p>
            <a:pPr indent="0" lvl="0" marL="0" rtl="0" algn="l">
              <a:spcBef>
                <a:spcPts val="0"/>
              </a:spcBef>
              <a:spcAft>
                <a:spcPts val="0"/>
              </a:spcAft>
              <a:buNone/>
            </a:pPr>
            <a:r>
              <a:t/>
            </a:r>
            <a:endParaRPr sz="2400">
              <a:solidFill>
                <a:srgbClr val="009E44"/>
              </a:solidFill>
              <a:latin typeface="Permanent Marker"/>
              <a:ea typeface="Permanent Marker"/>
              <a:cs typeface="Permanent Marker"/>
              <a:sym typeface="Permanent Marke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E44"/>
        </a:solidFill>
      </p:bgPr>
    </p:bg>
    <p:spTree>
      <p:nvGrpSpPr>
        <p:cNvPr id="213" name="Shape 213"/>
        <p:cNvGrpSpPr/>
        <p:nvPr/>
      </p:nvGrpSpPr>
      <p:grpSpPr>
        <a:xfrm>
          <a:off x="0" y="0"/>
          <a:ext cx="0" cy="0"/>
          <a:chOff x="0" y="0"/>
          <a:chExt cx="0" cy="0"/>
        </a:xfrm>
      </p:grpSpPr>
      <p:sp>
        <p:nvSpPr>
          <p:cNvPr id="214" name="Google Shape;214;p30"/>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Build a service - The Team</a:t>
            </a:r>
            <a:endParaRPr sz="3000">
              <a:solidFill>
                <a:schemeClr val="lt1"/>
              </a:solidFill>
              <a:latin typeface="Permanent Marker"/>
              <a:ea typeface="Permanent Marker"/>
              <a:cs typeface="Permanent Marker"/>
              <a:sym typeface="Permanent Marker"/>
            </a:endParaRPr>
          </a:p>
        </p:txBody>
      </p:sp>
      <p:sp>
        <p:nvSpPr>
          <p:cNvPr id="215" name="Google Shape;215;p30"/>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0"/>
          <p:cNvSpPr txBox="1"/>
          <p:nvPr/>
        </p:nvSpPr>
        <p:spPr>
          <a:xfrm>
            <a:off x="228600" y="1337450"/>
            <a:ext cx="5141100" cy="23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9E44"/>
                </a:solidFill>
                <a:latin typeface="Permanent Marker"/>
                <a:ea typeface="Permanent Marker"/>
                <a:cs typeface="Permanent Marker"/>
                <a:sym typeface="Permanent Marker"/>
              </a:rPr>
              <a:t>How will you build your team?</a:t>
            </a:r>
            <a:endParaRPr sz="2400">
              <a:solidFill>
                <a:srgbClr val="009E44"/>
              </a:solidFill>
              <a:latin typeface="Permanent Marker"/>
              <a:ea typeface="Permanent Marker"/>
              <a:cs typeface="Permanent Marker"/>
              <a:sym typeface="Permanent Marker"/>
            </a:endParaRPr>
          </a:p>
          <a:p>
            <a:pPr indent="0" lvl="0" marL="0" rtl="0" algn="l">
              <a:spcBef>
                <a:spcPts val="0"/>
              </a:spcBef>
              <a:spcAft>
                <a:spcPts val="0"/>
              </a:spcAft>
              <a:buNone/>
            </a:pPr>
            <a:r>
              <a:t/>
            </a:r>
            <a:endParaRPr sz="1200">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Where will you look for volunteers?</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Who is going to lead your team?</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Will people have set roles depending on skills and interests?</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How will you ensure nobody gets overburdened?</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How will you evaluate each other?</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Does the Minister need to be involved?</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Will there be training?</a:t>
            </a:r>
            <a:endParaRPr>
              <a:solidFill>
                <a:srgbClr val="434343"/>
              </a:solidFill>
              <a:latin typeface="Lato"/>
              <a:ea typeface="Lato"/>
              <a:cs typeface="Lato"/>
              <a:sym typeface="Lato"/>
            </a:endParaRPr>
          </a:p>
        </p:txBody>
      </p:sp>
      <p:pic>
        <p:nvPicPr>
          <p:cNvPr id="217" name="Google Shape;217;p30"/>
          <p:cNvPicPr preferRelativeResize="0"/>
          <p:nvPr/>
        </p:nvPicPr>
        <p:blipFill rotWithShape="1">
          <a:blip r:embed="rId3">
            <a:alphaModFix/>
          </a:blip>
          <a:srcRect b="0" l="6693" r="6606" t="21054"/>
          <a:stretch/>
        </p:blipFill>
        <p:spPr>
          <a:xfrm>
            <a:off x="5369700" y="1543500"/>
            <a:ext cx="3444836" cy="2024746"/>
          </a:xfrm>
          <a:prstGeom prst="rect">
            <a:avLst/>
          </a:prstGeom>
          <a:noFill/>
          <a:ln>
            <a:noFill/>
          </a:ln>
        </p:spPr>
      </p:pic>
      <p:sp>
        <p:nvSpPr>
          <p:cNvPr id="218" name="Google Shape;218;p30"/>
          <p:cNvSpPr txBox="1"/>
          <p:nvPr/>
        </p:nvSpPr>
        <p:spPr>
          <a:xfrm>
            <a:off x="5369700" y="3568250"/>
            <a:ext cx="3444900" cy="13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9E44"/>
                </a:solidFill>
                <a:latin typeface="Permanent Marker"/>
                <a:ea typeface="Permanent Marker"/>
                <a:cs typeface="Permanent Marker"/>
                <a:sym typeface="Permanent Marker"/>
              </a:rPr>
              <a:t>Safeguarding</a:t>
            </a:r>
            <a:endParaRPr sz="1800">
              <a:solidFill>
                <a:srgbClr val="009E44"/>
              </a:solidFill>
              <a:latin typeface="Permanent Marker"/>
              <a:ea typeface="Permanent Marker"/>
              <a:cs typeface="Permanent Marker"/>
              <a:sym typeface="Permanent Marker"/>
            </a:endParaRPr>
          </a:p>
          <a:p>
            <a:pPr indent="0" lvl="0" marL="0" rtl="0" algn="l">
              <a:spcBef>
                <a:spcPts val="0"/>
              </a:spcBef>
              <a:spcAft>
                <a:spcPts val="0"/>
              </a:spcAft>
              <a:buNone/>
            </a:pPr>
            <a:r>
              <a:t/>
            </a:r>
            <a:endParaRPr sz="1200">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Remember you will need to go through the </a:t>
            </a:r>
            <a:r>
              <a:rPr lang="en" u="sng">
                <a:solidFill>
                  <a:schemeClr val="hlink"/>
                </a:solidFill>
                <a:latin typeface="Lato"/>
                <a:ea typeface="Lato"/>
                <a:cs typeface="Lato"/>
                <a:sym typeface="Lato"/>
                <a:hlinkClick r:id="rId4"/>
              </a:rPr>
              <a:t>Protection of Vulnerable Groups (PVG) scheme</a:t>
            </a:r>
            <a:endParaRPr>
              <a:solidFill>
                <a:srgbClr val="434343"/>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E44"/>
        </a:solidFill>
      </p:bgPr>
    </p:bg>
    <p:spTree>
      <p:nvGrpSpPr>
        <p:cNvPr id="222" name="Shape 222"/>
        <p:cNvGrpSpPr/>
        <p:nvPr/>
      </p:nvGrpSpPr>
      <p:grpSpPr>
        <a:xfrm>
          <a:off x="0" y="0"/>
          <a:ext cx="0" cy="0"/>
          <a:chOff x="0" y="0"/>
          <a:chExt cx="0" cy="0"/>
        </a:xfrm>
      </p:grpSpPr>
      <p:sp>
        <p:nvSpPr>
          <p:cNvPr id="223" name="Google Shape;223;p31"/>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Build a service - Planning the welcome</a:t>
            </a:r>
            <a:endParaRPr sz="3000">
              <a:solidFill>
                <a:schemeClr val="lt1"/>
              </a:solidFill>
              <a:latin typeface="Permanent Marker"/>
              <a:ea typeface="Permanent Marker"/>
              <a:cs typeface="Permanent Marker"/>
              <a:sym typeface="Permanent Marker"/>
            </a:endParaRPr>
          </a:p>
        </p:txBody>
      </p:sp>
      <p:sp>
        <p:nvSpPr>
          <p:cNvPr id="224" name="Google Shape;224;p31"/>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1"/>
          <p:cNvSpPr txBox="1"/>
          <p:nvPr/>
        </p:nvSpPr>
        <p:spPr>
          <a:xfrm>
            <a:off x="228600" y="1896525"/>
            <a:ext cx="5208900" cy="3111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rPr lang="en">
                <a:solidFill>
                  <a:srgbClr val="434343"/>
                </a:solidFill>
                <a:latin typeface="Lato"/>
                <a:ea typeface="Lato"/>
                <a:cs typeface="Lato"/>
                <a:sym typeface="Lato"/>
              </a:rPr>
              <a:t>This can be good for autistic participants or those who need structure and repetition to feel relaxed.</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00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Would pictures help people know what is going on?</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rPr lang="en">
                <a:solidFill>
                  <a:srgbClr val="434343"/>
                </a:solidFill>
                <a:latin typeface="Lato"/>
                <a:ea typeface="Lato"/>
                <a:cs typeface="Lato"/>
                <a:sym typeface="Lato"/>
              </a:rPr>
              <a:t>Lots of people with learning disabilities have set pictures that they associate with set activities.</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00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What does your building smell like?</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rPr lang="en">
                <a:solidFill>
                  <a:srgbClr val="434343"/>
                </a:solidFill>
                <a:latin typeface="Lato"/>
                <a:ea typeface="Lato"/>
                <a:cs typeface="Lato"/>
                <a:sym typeface="Lato"/>
              </a:rPr>
              <a:t>This can be a key factor for those with sensory sensitivities.</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00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Does your welcome need to include words and sounds? Is anyone visually impaired?</a:t>
            </a:r>
            <a:endParaRPr>
              <a:solidFill>
                <a:srgbClr val="434343"/>
              </a:solidFill>
              <a:latin typeface="Lato"/>
              <a:ea typeface="Lato"/>
              <a:cs typeface="Lato"/>
              <a:sym typeface="Lato"/>
            </a:endParaRPr>
          </a:p>
        </p:txBody>
      </p:sp>
      <p:sp>
        <p:nvSpPr>
          <p:cNvPr id="226" name="Google Shape;226;p31"/>
          <p:cNvSpPr txBox="1"/>
          <p:nvPr/>
        </p:nvSpPr>
        <p:spPr>
          <a:xfrm>
            <a:off x="227850" y="1337050"/>
            <a:ext cx="8464800" cy="5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9E44"/>
                </a:solidFill>
                <a:latin typeface="Permanent Marker"/>
                <a:ea typeface="Permanent Marker"/>
                <a:cs typeface="Permanent Marker"/>
                <a:sym typeface="Permanent Marker"/>
              </a:rPr>
              <a:t>Does the welcome need to be the same each time?</a:t>
            </a:r>
            <a:endParaRPr/>
          </a:p>
        </p:txBody>
      </p:sp>
      <p:sp>
        <p:nvSpPr>
          <p:cNvPr id="227" name="Google Shape;227;p31"/>
          <p:cNvSpPr txBox="1"/>
          <p:nvPr/>
        </p:nvSpPr>
        <p:spPr>
          <a:xfrm>
            <a:off x="5394575" y="2525125"/>
            <a:ext cx="1162200" cy="2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31"/>
          <p:cNvPicPr preferRelativeResize="0"/>
          <p:nvPr/>
        </p:nvPicPr>
        <p:blipFill rotWithShape="1">
          <a:blip r:embed="rId3">
            <a:alphaModFix/>
          </a:blip>
          <a:srcRect b="31710" l="4825" r="0" t="7447"/>
          <a:stretch/>
        </p:blipFill>
        <p:spPr>
          <a:xfrm>
            <a:off x="5667200" y="2046300"/>
            <a:ext cx="3025450" cy="28117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3C9"/>
        </a:solidFill>
      </p:bgPr>
    </p:bg>
    <p:spTree>
      <p:nvGrpSpPr>
        <p:cNvPr id="61" name="Shape 61"/>
        <p:cNvGrpSpPr/>
        <p:nvPr/>
      </p:nvGrpSpPr>
      <p:grpSpPr>
        <a:xfrm>
          <a:off x="0" y="0"/>
          <a:ext cx="0" cy="0"/>
          <a:chOff x="0" y="0"/>
          <a:chExt cx="0" cy="0"/>
        </a:xfrm>
      </p:grpSpPr>
      <p:sp>
        <p:nvSpPr>
          <p:cNvPr id="62" name="Google Shape;62;p14"/>
          <p:cNvSpPr txBox="1"/>
          <p:nvPr/>
        </p:nvSpPr>
        <p:spPr>
          <a:xfrm>
            <a:off x="457200" y="916200"/>
            <a:ext cx="82569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For just as we have many members in one body and all the members do not have the same function, so we, who are many, are one body in christ, and individually members one of another.</a:t>
            </a:r>
            <a:endParaRPr sz="3000">
              <a:solidFill>
                <a:schemeClr val="lt1"/>
              </a:solidFill>
              <a:latin typeface="Permanent Marker"/>
              <a:ea typeface="Permanent Marker"/>
              <a:cs typeface="Permanent Marker"/>
              <a:sym typeface="Permanent Marker"/>
            </a:endParaRPr>
          </a:p>
          <a:p>
            <a:pPr indent="0" lvl="0" marL="0" rtl="0" algn="ctr">
              <a:spcBef>
                <a:spcPts val="0"/>
              </a:spcBef>
              <a:spcAft>
                <a:spcPts val="0"/>
              </a:spcAft>
              <a:buNone/>
            </a:pPr>
            <a:r>
              <a:t/>
            </a:r>
            <a:endParaRPr sz="3000">
              <a:solidFill>
                <a:schemeClr val="lt1"/>
              </a:solidFill>
              <a:latin typeface="Permanent Marker"/>
              <a:ea typeface="Permanent Marker"/>
              <a:cs typeface="Permanent Marker"/>
              <a:sym typeface="Permanent Marker"/>
            </a:endParaRPr>
          </a:p>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Romans 12. 4-5</a:t>
            </a:r>
            <a:endParaRPr sz="3000">
              <a:solidFill>
                <a:schemeClr val="lt1"/>
              </a:solidFill>
              <a:latin typeface="Permanent Marker"/>
              <a:ea typeface="Permanent Marker"/>
              <a:cs typeface="Permanent Marker"/>
              <a:sym typeface="Permanent Mark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E44"/>
        </a:solidFill>
      </p:bgPr>
    </p:bg>
    <p:spTree>
      <p:nvGrpSpPr>
        <p:cNvPr id="232" name="Shape 232"/>
        <p:cNvGrpSpPr/>
        <p:nvPr/>
      </p:nvGrpSpPr>
      <p:grpSpPr>
        <a:xfrm>
          <a:off x="0" y="0"/>
          <a:ext cx="0" cy="0"/>
          <a:chOff x="0" y="0"/>
          <a:chExt cx="0" cy="0"/>
        </a:xfrm>
      </p:grpSpPr>
      <p:sp>
        <p:nvSpPr>
          <p:cNvPr id="233" name="Google Shape;233;p32"/>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Build a service - Layout</a:t>
            </a:r>
            <a:endParaRPr sz="3000">
              <a:solidFill>
                <a:schemeClr val="lt1"/>
              </a:solidFill>
              <a:latin typeface="Permanent Marker"/>
              <a:ea typeface="Permanent Marker"/>
              <a:cs typeface="Permanent Marker"/>
              <a:sym typeface="Permanent Marker"/>
            </a:endParaRPr>
          </a:p>
        </p:txBody>
      </p:sp>
      <p:sp>
        <p:nvSpPr>
          <p:cNvPr id="234" name="Google Shape;234;p32"/>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2"/>
          <p:cNvSpPr txBox="1"/>
          <p:nvPr/>
        </p:nvSpPr>
        <p:spPr>
          <a:xfrm>
            <a:off x="228600" y="1337450"/>
            <a:ext cx="8673900" cy="373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a:solidFill>
                <a:srgbClr val="43434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sz="2400">
              <a:solidFill>
                <a:srgbClr val="009E44"/>
              </a:solidFill>
              <a:latin typeface="Permanent Marker"/>
              <a:ea typeface="Permanent Marker"/>
              <a:cs typeface="Permanent Marker"/>
              <a:sym typeface="Permanent Marker"/>
            </a:endParaRPr>
          </a:p>
          <a:p>
            <a:pPr indent="-317500" lvl="0" marL="457200" marR="0" rtl="0" algn="l">
              <a:lnSpc>
                <a:spcPct val="100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Could a more informal seating arrangement help build relationships – like sitting in a circle or in little groups?</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00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Do you always need to face the front? Could you face an interesting window or sit around an interesting object?</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00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Could you bring in really comfortable seating like sofas or bean bags?</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00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Is there extra space between seats for those with mobility aids or for those who like more space?</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Where is best to sit in terms of lighting and sound?</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0" lvl="0" marL="457200" rtl="0" algn="l">
              <a:spcBef>
                <a:spcPts val="0"/>
              </a:spcBef>
              <a:spcAft>
                <a:spcPts val="0"/>
              </a:spcAft>
              <a:buNone/>
            </a:pPr>
            <a:r>
              <a:rPr lang="en">
                <a:solidFill>
                  <a:srgbClr val="434343"/>
                </a:solidFill>
                <a:latin typeface="Lato"/>
                <a:ea typeface="Lato"/>
                <a:cs typeface="Lato"/>
                <a:sym typeface="Lato"/>
              </a:rPr>
              <a:t>Someone who is visually impaired may need bright light.</a:t>
            </a:r>
            <a:endParaRPr>
              <a:solidFill>
                <a:srgbClr val="434343"/>
              </a:solidFill>
              <a:latin typeface="Lato"/>
              <a:ea typeface="Lato"/>
              <a:cs typeface="Lato"/>
              <a:sym typeface="Lato"/>
            </a:endParaRPr>
          </a:p>
        </p:txBody>
      </p:sp>
      <p:sp>
        <p:nvSpPr>
          <p:cNvPr id="236" name="Google Shape;236;p32"/>
          <p:cNvSpPr txBox="1"/>
          <p:nvPr/>
        </p:nvSpPr>
        <p:spPr>
          <a:xfrm>
            <a:off x="227850" y="1337050"/>
            <a:ext cx="8464800" cy="5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9E44"/>
                </a:solidFill>
                <a:latin typeface="Permanent Marker"/>
                <a:ea typeface="Permanent Marker"/>
                <a:cs typeface="Permanent Marker"/>
                <a:sym typeface="Permanent Marker"/>
              </a:rPr>
              <a:t>What kind of layout works best for your group?</a:t>
            </a:r>
            <a:endParaRPr sz="2400">
              <a:solidFill>
                <a:srgbClr val="009E44"/>
              </a:solidFill>
              <a:latin typeface="Permanent Marker"/>
              <a:ea typeface="Permanent Marker"/>
              <a:cs typeface="Permanent Marker"/>
              <a:sym typeface="Permanent Mark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E44"/>
        </a:solidFill>
      </p:bgPr>
    </p:bg>
    <p:spTree>
      <p:nvGrpSpPr>
        <p:cNvPr id="240" name="Shape 240"/>
        <p:cNvGrpSpPr/>
        <p:nvPr/>
      </p:nvGrpSpPr>
      <p:grpSpPr>
        <a:xfrm>
          <a:off x="0" y="0"/>
          <a:ext cx="0" cy="0"/>
          <a:chOff x="0" y="0"/>
          <a:chExt cx="0" cy="0"/>
        </a:xfrm>
      </p:grpSpPr>
      <p:sp>
        <p:nvSpPr>
          <p:cNvPr id="241" name="Google Shape;241;p33"/>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Build a service - Accessibility</a:t>
            </a:r>
            <a:endParaRPr sz="3000">
              <a:solidFill>
                <a:schemeClr val="lt1"/>
              </a:solidFill>
              <a:latin typeface="Permanent Marker"/>
              <a:ea typeface="Permanent Marker"/>
              <a:cs typeface="Permanent Marker"/>
              <a:sym typeface="Permanent Marker"/>
            </a:endParaRPr>
          </a:p>
        </p:txBody>
      </p:sp>
      <p:sp>
        <p:nvSpPr>
          <p:cNvPr id="242" name="Google Shape;242;p33"/>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3"/>
          <p:cNvSpPr txBox="1"/>
          <p:nvPr/>
        </p:nvSpPr>
        <p:spPr>
          <a:xfrm>
            <a:off x="228600" y="1337450"/>
            <a:ext cx="5876100" cy="373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2400">
              <a:solidFill>
                <a:srgbClr val="009E44"/>
              </a:solidFill>
              <a:latin typeface="Permanent Marker"/>
              <a:ea typeface="Permanent Marker"/>
              <a:cs typeface="Permanent Marker"/>
              <a:sym typeface="Permanent Marker"/>
            </a:endParaRPr>
          </a:p>
          <a:p>
            <a:pPr indent="0" lvl="0" marL="0" marR="0" rtl="0" algn="l">
              <a:lnSpc>
                <a:spcPct val="100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00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Are there disabled toilets?</a:t>
            </a:r>
            <a:endParaRPr>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t/>
            </a:r>
            <a:endParaRPr i="1">
              <a:solidFill>
                <a:srgbClr val="434343"/>
              </a:solidFill>
              <a:latin typeface="Lato"/>
              <a:ea typeface="Lato"/>
              <a:cs typeface="Lato"/>
              <a:sym typeface="Lato"/>
            </a:endParaRPr>
          </a:p>
          <a:p>
            <a:pPr indent="0" lvl="0" marL="457200" marR="0" rtl="0" algn="l">
              <a:lnSpc>
                <a:spcPct val="100000"/>
              </a:lnSpc>
              <a:spcBef>
                <a:spcPts val="0"/>
              </a:spcBef>
              <a:spcAft>
                <a:spcPts val="0"/>
              </a:spcAft>
              <a:buNone/>
            </a:pPr>
            <a:r>
              <a:rPr lang="en">
                <a:solidFill>
                  <a:srgbClr val="434343"/>
                </a:solidFill>
                <a:latin typeface="Lato"/>
                <a:ea typeface="Lato"/>
                <a:cs typeface="Lato"/>
                <a:sym typeface="Lato"/>
              </a:rPr>
              <a:t>Some users with profound learning disabilities need a changing room with bed and hoist for toileting.</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What technology will help your group?</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0" lvl="0" marL="457200" rtl="0" algn="l">
              <a:spcBef>
                <a:spcPts val="0"/>
              </a:spcBef>
              <a:spcAft>
                <a:spcPts val="0"/>
              </a:spcAft>
              <a:buNone/>
            </a:pPr>
            <a:r>
              <a:rPr lang="en">
                <a:solidFill>
                  <a:srgbClr val="434343"/>
                </a:solidFill>
                <a:latin typeface="Lato"/>
                <a:ea typeface="Lato"/>
                <a:cs typeface="Lato"/>
                <a:sym typeface="Lato"/>
              </a:rPr>
              <a:t>A loop system, Augmentative and Alternative Communication (AAC) devices, big response buttons, or responsive rolling mat.</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Do you need large print, braille, or someone to do British Sign Language?</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Will you have to think about feeding equipment or complex dietary needs?</a:t>
            </a:r>
            <a:endParaRPr>
              <a:solidFill>
                <a:srgbClr val="434343"/>
              </a:solidFill>
              <a:latin typeface="Lato"/>
              <a:ea typeface="Lato"/>
              <a:cs typeface="Lato"/>
              <a:sym typeface="Lato"/>
            </a:endParaRPr>
          </a:p>
        </p:txBody>
      </p:sp>
      <p:sp>
        <p:nvSpPr>
          <p:cNvPr id="244" name="Google Shape;244;p33"/>
          <p:cNvSpPr txBox="1"/>
          <p:nvPr/>
        </p:nvSpPr>
        <p:spPr>
          <a:xfrm>
            <a:off x="227850" y="1337050"/>
            <a:ext cx="8464800" cy="5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9E44"/>
                </a:solidFill>
                <a:latin typeface="Permanent Marker"/>
                <a:ea typeface="Permanent Marker"/>
                <a:cs typeface="Permanent Marker"/>
                <a:sym typeface="Permanent Marker"/>
              </a:rPr>
              <a:t>How can you make your service more accessible?</a:t>
            </a:r>
            <a:endParaRPr sz="2400">
              <a:solidFill>
                <a:srgbClr val="009E44"/>
              </a:solidFill>
              <a:latin typeface="Permanent Marker"/>
              <a:ea typeface="Permanent Marker"/>
              <a:cs typeface="Permanent Marker"/>
              <a:sym typeface="Permanent Marker"/>
            </a:endParaRPr>
          </a:p>
        </p:txBody>
      </p:sp>
      <p:pic>
        <p:nvPicPr>
          <p:cNvPr id="245" name="Google Shape;245;p33"/>
          <p:cNvPicPr preferRelativeResize="0"/>
          <p:nvPr/>
        </p:nvPicPr>
        <p:blipFill rotWithShape="1">
          <a:blip r:embed="rId3">
            <a:alphaModFix/>
          </a:blip>
          <a:srcRect b="5076" l="36024" r="3040" t="4752"/>
          <a:stretch/>
        </p:blipFill>
        <p:spPr>
          <a:xfrm>
            <a:off x="6508975" y="3146525"/>
            <a:ext cx="2120925" cy="1886650"/>
          </a:xfrm>
          <a:prstGeom prst="rect">
            <a:avLst/>
          </a:prstGeom>
          <a:noFill/>
          <a:ln>
            <a:noFill/>
          </a:ln>
        </p:spPr>
      </p:pic>
      <p:pic>
        <p:nvPicPr>
          <p:cNvPr id="246" name="Google Shape;246;p33"/>
          <p:cNvPicPr preferRelativeResize="0"/>
          <p:nvPr/>
        </p:nvPicPr>
        <p:blipFill>
          <a:blip r:embed="rId4">
            <a:alphaModFix/>
          </a:blip>
          <a:stretch>
            <a:fillRect/>
          </a:stretch>
        </p:blipFill>
        <p:spPr>
          <a:xfrm>
            <a:off x="6508975" y="1896625"/>
            <a:ext cx="2120924" cy="11629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E44"/>
        </a:solidFill>
      </p:bgPr>
    </p:bg>
    <p:spTree>
      <p:nvGrpSpPr>
        <p:cNvPr id="250" name="Shape 250"/>
        <p:cNvGrpSpPr/>
        <p:nvPr/>
      </p:nvGrpSpPr>
      <p:grpSpPr>
        <a:xfrm>
          <a:off x="0" y="0"/>
          <a:ext cx="0" cy="0"/>
          <a:chOff x="0" y="0"/>
          <a:chExt cx="0" cy="0"/>
        </a:xfrm>
      </p:grpSpPr>
      <p:sp>
        <p:nvSpPr>
          <p:cNvPr id="251" name="Google Shape;251;p34"/>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Build a service - Activities</a:t>
            </a:r>
            <a:endParaRPr sz="3000">
              <a:solidFill>
                <a:schemeClr val="lt1"/>
              </a:solidFill>
              <a:latin typeface="Permanent Marker"/>
              <a:ea typeface="Permanent Marker"/>
              <a:cs typeface="Permanent Marker"/>
              <a:sym typeface="Permanent Marker"/>
            </a:endParaRPr>
          </a:p>
        </p:txBody>
      </p:sp>
      <p:sp>
        <p:nvSpPr>
          <p:cNvPr id="252" name="Google Shape;252;p34"/>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4"/>
          <p:cNvSpPr txBox="1"/>
          <p:nvPr/>
        </p:nvSpPr>
        <p:spPr>
          <a:xfrm>
            <a:off x="228600" y="1901025"/>
            <a:ext cx="5912100" cy="3175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Craft, music making, singing, drama, puppets, Bible stories, talks, gardening?</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How will you tailor those activities to the abilities of the individuals?</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0" lvl="0" marL="457200" rtl="0" algn="l">
              <a:spcBef>
                <a:spcPts val="0"/>
              </a:spcBef>
              <a:spcAft>
                <a:spcPts val="0"/>
              </a:spcAft>
              <a:buNone/>
            </a:pPr>
            <a:r>
              <a:rPr lang="en">
                <a:solidFill>
                  <a:srgbClr val="434343"/>
                </a:solidFill>
                <a:latin typeface="Lato"/>
                <a:ea typeface="Lato"/>
                <a:cs typeface="Lato"/>
                <a:sym typeface="Lato"/>
              </a:rPr>
              <a:t>Ask what people enjoy - we all have our preferences.</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Have you considered sensory activities? Could you incorporate lots of doing and feeling, different smells or use of lights?</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What kind of music would suit your group?</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0" lvl="0" marL="457200" rtl="0" algn="l">
              <a:spcBef>
                <a:spcPts val="0"/>
              </a:spcBef>
              <a:spcAft>
                <a:spcPts val="0"/>
              </a:spcAft>
              <a:buNone/>
            </a:pPr>
            <a:r>
              <a:rPr lang="en">
                <a:solidFill>
                  <a:srgbClr val="434343"/>
                </a:solidFill>
                <a:latin typeface="Lato"/>
                <a:ea typeface="Lato"/>
                <a:cs typeface="Lato"/>
                <a:sym typeface="Lato"/>
              </a:rPr>
              <a:t>Background music, group singing, movement to music, sensory aids that use lights and vibrations, instruments to play.</a:t>
            </a:r>
            <a:endParaRPr>
              <a:solidFill>
                <a:srgbClr val="434343"/>
              </a:solidFill>
              <a:latin typeface="Lato"/>
              <a:ea typeface="Lato"/>
              <a:cs typeface="Lato"/>
              <a:sym typeface="Lato"/>
            </a:endParaRPr>
          </a:p>
        </p:txBody>
      </p:sp>
      <p:pic>
        <p:nvPicPr>
          <p:cNvPr id="254" name="Google Shape;254;p34"/>
          <p:cNvPicPr preferRelativeResize="0"/>
          <p:nvPr/>
        </p:nvPicPr>
        <p:blipFill rotWithShape="1">
          <a:blip r:embed="rId3">
            <a:alphaModFix/>
          </a:blip>
          <a:srcRect b="0" l="9436" r="32244" t="2959"/>
          <a:stretch/>
        </p:blipFill>
        <p:spPr>
          <a:xfrm>
            <a:off x="6211925" y="2006850"/>
            <a:ext cx="2633199" cy="2701749"/>
          </a:xfrm>
          <a:prstGeom prst="rect">
            <a:avLst/>
          </a:prstGeom>
          <a:noFill/>
          <a:ln>
            <a:noFill/>
          </a:ln>
        </p:spPr>
      </p:pic>
      <p:sp>
        <p:nvSpPr>
          <p:cNvPr id="255" name="Google Shape;255;p34"/>
          <p:cNvSpPr txBox="1"/>
          <p:nvPr/>
        </p:nvSpPr>
        <p:spPr>
          <a:xfrm>
            <a:off x="228600" y="1327125"/>
            <a:ext cx="74748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E44"/>
                </a:solidFill>
                <a:latin typeface="Permanent Marker"/>
                <a:ea typeface="Permanent Marker"/>
                <a:cs typeface="Permanent Marker"/>
                <a:sym typeface="Permanent Marker"/>
              </a:rPr>
              <a:t>What activities fit best with your group?</a:t>
            </a:r>
            <a:endParaRPr sz="2400">
              <a:solidFill>
                <a:srgbClr val="434343"/>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E44"/>
        </a:solidFill>
      </p:bgPr>
    </p:bg>
    <p:spTree>
      <p:nvGrpSpPr>
        <p:cNvPr id="259" name="Shape 259"/>
        <p:cNvGrpSpPr/>
        <p:nvPr/>
      </p:nvGrpSpPr>
      <p:grpSpPr>
        <a:xfrm>
          <a:off x="0" y="0"/>
          <a:ext cx="0" cy="0"/>
          <a:chOff x="0" y="0"/>
          <a:chExt cx="0" cy="0"/>
        </a:xfrm>
      </p:grpSpPr>
      <p:sp>
        <p:nvSpPr>
          <p:cNvPr id="260" name="Google Shape;260;p35"/>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Build a service - Teaching</a:t>
            </a:r>
            <a:endParaRPr sz="3000">
              <a:solidFill>
                <a:schemeClr val="lt1"/>
              </a:solidFill>
              <a:latin typeface="Permanent Marker"/>
              <a:ea typeface="Permanent Marker"/>
              <a:cs typeface="Permanent Marker"/>
              <a:sym typeface="Permanent Marker"/>
            </a:endParaRPr>
          </a:p>
        </p:txBody>
      </p:sp>
      <p:sp>
        <p:nvSpPr>
          <p:cNvPr id="261" name="Google Shape;261;p35"/>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5"/>
          <p:cNvSpPr txBox="1"/>
          <p:nvPr/>
        </p:nvSpPr>
        <p:spPr>
          <a:xfrm>
            <a:off x="228600" y="1337450"/>
            <a:ext cx="3846000" cy="37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9E44"/>
                </a:solidFill>
                <a:latin typeface="Permanent Marker"/>
                <a:ea typeface="Permanent Marker"/>
                <a:cs typeface="Permanent Marker"/>
                <a:sym typeface="Permanent Marker"/>
              </a:rPr>
              <a:t>Will there be a teaching element to your service?</a:t>
            </a:r>
            <a:endParaRPr sz="2400">
              <a:solidFill>
                <a:srgbClr val="009E44"/>
              </a:solidFill>
              <a:latin typeface="Permanent Marker"/>
              <a:ea typeface="Permanent Marker"/>
              <a:cs typeface="Permanent Marker"/>
              <a:sym typeface="Permanent Marker"/>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Consider the form your teaching could take - personal testimony, storytelling, Bible based, drama, film, audio.</a:t>
            </a:r>
            <a:endParaRPr>
              <a:solidFill>
                <a:srgbClr val="43434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sz="1800">
                <a:solidFill>
                  <a:srgbClr val="009E44"/>
                </a:solidFill>
                <a:latin typeface="Permanent Marker"/>
                <a:ea typeface="Permanent Marker"/>
                <a:cs typeface="Permanent Marker"/>
                <a:sym typeface="Permanent Marker"/>
              </a:rPr>
              <a:t>How will you pitch it at the right level? And how will you evaluate that?</a:t>
            </a:r>
            <a:endParaRPr sz="1800">
              <a:solidFill>
                <a:srgbClr val="009E44"/>
              </a:solidFill>
              <a:latin typeface="Permanent Marker"/>
              <a:ea typeface="Permanent Marker"/>
              <a:cs typeface="Permanent Marker"/>
              <a:sym typeface="Permanent Marker"/>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rPr lang="en">
                <a:solidFill>
                  <a:srgbClr val="434343"/>
                </a:solidFill>
                <a:latin typeface="Lato"/>
                <a:ea typeface="Lato"/>
                <a:cs typeface="Lato"/>
                <a:sym typeface="Lato"/>
              </a:rPr>
              <a:t>R</a:t>
            </a:r>
            <a:r>
              <a:rPr lang="en">
                <a:solidFill>
                  <a:srgbClr val="434343"/>
                </a:solidFill>
                <a:latin typeface="Lato"/>
                <a:ea typeface="Lato"/>
                <a:cs typeface="Lato"/>
                <a:sym typeface="Lato"/>
              </a:rPr>
              <a:t>emember there's a team evaluation form in the Learning Disabilities Action Pack.</a:t>
            </a:r>
            <a:endParaRPr>
              <a:solidFill>
                <a:srgbClr val="434343"/>
              </a:solidFill>
              <a:latin typeface="Lato"/>
              <a:ea typeface="Lato"/>
              <a:cs typeface="Lato"/>
              <a:sym typeface="Lato"/>
            </a:endParaRPr>
          </a:p>
          <a:p>
            <a:pPr indent="0" lvl="0" marL="0" rtl="0" algn="l">
              <a:spcBef>
                <a:spcPts val="0"/>
              </a:spcBef>
              <a:spcAft>
                <a:spcPts val="0"/>
              </a:spcAft>
              <a:buNone/>
            </a:pPr>
            <a:r>
              <a:t/>
            </a:r>
            <a:endParaRPr sz="1800">
              <a:solidFill>
                <a:srgbClr val="009E44"/>
              </a:solidFill>
              <a:latin typeface="Permanent Marker"/>
              <a:ea typeface="Permanent Marker"/>
              <a:cs typeface="Permanent Marker"/>
              <a:sym typeface="Permanent Marker"/>
            </a:endParaRPr>
          </a:p>
        </p:txBody>
      </p:sp>
      <p:pic>
        <p:nvPicPr>
          <p:cNvPr id="263" name="Google Shape;263;p35"/>
          <p:cNvPicPr preferRelativeResize="0"/>
          <p:nvPr/>
        </p:nvPicPr>
        <p:blipFill rotWithShape="1">
          <a:blip r:embed="rId3">
            <a:alphaModFix/>
          </a:blip>
          <a:srcRect b="42568" l="0" r="0" t="0"/>
          <a:stretch/>
        </p:blipFill>
        <p:spPr>
          <a:xfrm>
            <a:off x="4141650" y="1564825"/>
            <a:ext cx="4603025" cy="34467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E44"/>
        </a:solidFill>
      </p:bgPr>
    </p:bg>
    <p:spTree>
      <p:nvGrpSpPr>
        <p:cNvPr id="267" name="Shape 267"/>
        <p:cNvGrpSpPr/>
        <p:nvPr/>
      </p:nvGrpSpPr>
      <p:grpSpPr>
        <a:xfrm>
          <a:off x="0" y="0"/>
          <a:ext cx="0" cy="0"/>
          <a:chOff x="0" y="0"/>
          <a:chExt cx="0" cy="0"/>
        </a:xfrm>
      </p:grpSpPr>
      <p:sp>
        <p:nvSpPr>
          <p:cNvPr id="268" name="Google Shape;268;p36"/>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Build a service - Personal Conclusions</a:t>
            </a:r>
            <a:endParaRPr sz="3000">
              <a:solidFill>
                <a:schemeClr val="lt1"/>
              </a:solidFill>
              <a:latin typeface="Permanent Marker"/>
              <a:ea typeface="Permanent Marker"/>
              <a:cs typeface="Permanent Marker"/>
              <a:sym typeface="Permanent Marker"/>
            </a:endParaRPr>
          </a:p>
        </p:txBody>
      </p:sp>
      <p:sp>
        <p:nvSpPr>
          <p:cNvPr id="269" name="Google Shape;269;p36"/>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6"/>
          <p:cNvSpPr txBox="1"/>
          <p:nvPr/>
        </p:nvSpPr>
        <p:spPr>
          <a:xfrm>
            <a:off x="228600" y="1337450"/>
            <a:ext cx="8580600" cy="37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E44"/>
                </a:solidFill>
                <a:latin typeface="Permanent Marker"/>
                <a:ea typeface="Permanent Marker"/>
                <a:cs typeface="Permanent Marker"/>
                <a:sym typeface="Permanent Marker"/>
              </a:rPr>
              <a:t>Think about your own church. What questions has this session provoked in you?</a:t>
            </a:r>
            <a:endParaRPr sz="2400">
              <a:solidFill>
                <a:srgbClr val="009E44"/>
              </a:solidFill>
              <a:latin typeface="Permanent Marker"/>
              <a:ea typeface="Permanent Marker"/>
              <a:cs typeface="Permanent Marker"/>
              <a:sym typeface="Permanent Marker"/>
            </a:endParaRPr>
          </a:p>
          <a:p>
            <a:pPr indent="0" lvl="0" marL="0" rtl="0" algn="l">
              <a:spcBef>
                <a:spcPts val="0"/>
              </a:spcBef>
              <a:spcAft>
                <a:spcPts val="0"/>
              </a:spcAft>
              <a:buClr>
                <a:schemeClr val="dk1"/>
              </a:buClr>
              <a:buSzPts val="1100"/>
              <a:buFont typeface="Arial"/>
              <a:buNone/>
            </a:pPr>
            <a:r>
              <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a:solidFill>
                  <a:srgbClr val="434343"/>
                </a:solidFill>
                <a:latin typeface="Lato"/>
                <a:ea typeface="Lato"/>
                <a:cs typeface="Lato"/>
                <a:sym typeface="Lato"/>
              </a:rPr>
              <a:t>What three small changes could you make in your church to encourage inclusion and move towards a community of belonging?</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AutoNum type="arabicPeriod"/>
            </a:pPr>
            <a:r>
              <a:rPr lang="en">
                <a:solidFill>
                  <a:srgbClr val="434343"/>
                </a:solidFill>
                <a:latin typeface="Lato"/>
                <a:ea typeface="Lato"/>
                <a:cs typeface="Lato"/>
                <a:sym typeface="Lato"/>
              </a:rPr>
              <a:t>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AutoNum type="arabicPeriod"/>
            </a:pPr>
            <a:r>
              <a:rPr lang="en">
                <a:solidFill>
                  <a:srgbClr val="434343"/>
                </a:solidFill>
                <a:latin typeface="Lato"/>
                <a:ea typeface="Lato"/>
                <a:cs typeface="Lato"/>
                <a:sym typeface="Lato"/>
              </a:rPr>
              <a:t>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AutoNum type="arabicPeriod"/>
            </a:pPr>
            <a:r>
              <a:rPr lang="en">
                <a:solidFill>
                  <a:srgbClr val="434343"/>
                </a:solidFill>
                <a:latin typeface="Lato"/>
                <a:ea typeface="Lato"/>
                <a:cs typeface="Lato"/>
                <a:sym typeface="Lato"/>
              </a:rPr>
              <a:t> </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Are you feeling called to begin conversations on this topic? Who will you talk to first? Name four people.</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AutoNum type="arabicPeriod"/>
            </a:pPr>
            <a:r>
              <a:rPr lang="en">
                <a:solidFill>
                  <a:srgbClr val="434343"/>
                </a:solidFill>
                <a:latin typeface="Lato"/>
                <a:ea typeface="Lato"/>
                <a:cs typeface="Lato"/>
                <a:sym typeface="Lato"/>
              </a:rPr>
              <a:t>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AutoNum type="arabicPeriod"/>
            </a:pPr>
            <a:r>
              <a:rPr lang="en">
                <a:solidFill>
                  <a:srgbClr val="434343"/>
                </a:solidFill>
                <a:latin typeface="Lato"/>
                <a:ea typeface="Lato"/>
                <a:cs typeface="Lato"/>
                <a:sym typeface="Lato"/>
              </a:rPr>
              <a:t>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AutoNum type="arabicPeriod"/>
            </a:pPr>
            <a:r>
              <a:rPr lang="en">
                <a:solidFill>
                  <a:srgbClr val="434343"/>
                </a:solidFill>
                <a:latin typeface="Lato"/>
                <a:ea typeface="Lato"/>
                <a:cs typeface="Lato"/>
                <a:sym typeface="Lato"/>
              </a:rPr>
              <a:t>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AutoNum type="arabicPeriod"/>
            </a:pPr>
            <a:r>
              <a:rPr lang="en">
                <a:solidFill>
                  <a:srgbClr val="434343"/>
                </a:solidFill>
                <a:latin typeface="Lato"/>
                <a:ea typeface="Lato"/>
                <a:cs typeface="Lato"/>
                <a:sym typeface="Lato"/>
              </a:rPr>
              <a:t> </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solidFill>
                <a:srgbClr val="009E44"/>
              </a:solidFill>
              <a:latin typeface="Permanent Marker"/>
              <a:ea typeface="Permanent Marker"/>
              <a:cs typeface="Permanent Marker"/>
              <a:sym typeface="Permanent Marke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71367"/>
        </a:solidFill>
      </p:bgPr>
    </p:bg>
    <p:spTree>
      <p:nvGrpSpPr>
        <p:cNvPr id="274" name="Shape 274"/>
        <p:cNvGrpSpPr/>
        <p:nvPr/>
      </p:nvGrpSpPr>
      <p:grpSpPr>
        <a:xfrm>
          <a:off x="0" y="0"/>
          <a:ext cx="0" cy="0"/>
          <a:chOff x="0" y="0"/>
          <a:chExt cx="0" cy="0"/>
        </a:xfrm>
      </p:grpSpPr>
      <p:sp>
        <p:nvSpPr>
          <p:cNvPr id="275" name="Google Shape;275;p37"/>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7"/>
          <p:cNvSpPr txBox="1"/>
          <p:nvPr/>
        </p:nvSpPr>
        <p:spPr>
          <a:xfrm>
            <a:off x="0" y="565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Learning Disabilities</a:t>
            </a:r>
            <a:endParaRPr sz="3000">
              <a:solidFill>
                <a:schemeClr val="lt1"/>
              </a:solidFill>
              <a:latin typeface="Permanent Marker"/>
              <a:ea typeface="Permanent Marker"/>
              <a:cs typeface="Permanent Marker"/>
              <a:sym typeface="Permanent Marker"/>
            </a:endParaRPr>
          </a:p>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top tips for congregations</a:t>
            </a:r>
            <a:endParaRPr sz="3000">
              <a:solidFill>
                <a:schemeClr val="lt1"/>
              </a:solidFill>
              <a:latin typeface="Permanent Marker"/>
              <a:ea typeface="Permanent Marker"/>
              <a:cs typeface="Permanent Marker"/>
              <a:sym typeface="Permanent Marker"/>
            </a:endParaRPr>
          </a:p>
        </p:txBody>
      </p:sp>
      <p:sp>
        <p:nvSpPr>
          <p:cNvPr id="277" name="Google Shape;277;p37"/>
          <p:cNvSpPr txBox="1"/>
          <p:nvPr/>
        </p:nvSpPr>
        <p:spPr>
          <a:xfrm>
            <a:off x="228600" y="1413650"/>
            <a:ext cx="5955000" cy="3739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In the first instance, please just be friendly to me – smile at me and speak to me.</a:t>
            </a:r>
            <a:endParaRPr>
              <a:solidFill>
                <a:srgbClr val="434343"/>
              </a:solidFill>
              <a:latin typeface="Lato"/>
              <a:ea typeface="Lato"/>
              <a:cs typeface="Lato"/>
              <a:sym typeface="Lato"/>
            </a:endParaRPr>
          </a:p>
          <a:p>
            <a:pPr indent="0" lvl="0" marL="914400" rtl="0" algn="l">
              <a:lnSpc>
                <a:spcPct val="115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15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Please could you invite me to go with you to a church event?</a:t>
            </a:r>
            <a:endParaRPr>
              <a:solidFill>
                <a:srgbClr val="434343"/>
              </a:solidFill>
              <a:latin typeface="Lato"/>
              <a:ea typeface="Lato"/>
              <a:cs typeface="Lato"/>
              <a:sym typeface="Lato"/>
            </a:endParaRPr>
          </a:p>
          <a:p>
            <a:pPr indent="0" lvl="0" marL="914400" marR="0" rtl="0" algn="l">
              <a:lnSpc>
                <a:spcPct val="115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15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I would love to help in the church. Is there a job you think I could do?</a:t>
            </a:r>
            <a:endParaRPr>
              <a:solidFill>
                <a:srgbClr val="434343"/>
              </a:solidFill>
              <a:latin typeface="Lato"/>
              <a:ea typeface="Lato"/>
              <a:cs typeface="Lato"/>
              <a:sym typeface="Lato"/>
            </a:endParaRPr>
          </a:p>
          <a:p>
            <a:pPr indent="0" lvl="0" marL="914400" marR="0" rtl="0" algn="l">
              <a:lnSpc>
                <a:spcPct val="115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15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It would be great if you could arrange to meet me sometimes outside church.</a:t>
            </a:r>
            <a:endParaRPr>
              <a:solidFill>
                <a:srgbClr val="434343"/>
              </a:solidFill>
              <a:latin typeface="Lato"/>
              <a:ea typeface="Lato"/>
              <a:cs typeface="Lato"/>
              <a:sym typeface="Lato"/>
            </a:endParaRPr>
          </a:p>
          <a:p>
            <a:pPr indent="0" lvl="0" marL="914400" marR="0" rtl="0" algn="l">
              <a:lnSpc>
                <a:spcPct val="115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15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Please ask me what my needs are and also ask my carer, but ask me first. Please talk to my carer about their needs as well.</a:t>
            </a:r>
            <a:endParaRPr>
              <a:solidFill>
                <a:srgbClr val="434343"/>
              </a:solidFill>
              <a:latin typeface="Lato"/>
              <a:ea typeface="Lato"/>
              <a:cs typeface="Lato"/>
              <a:sym typeface="Lato"/>
            </a:endParaRPr>
          </a:p>
          <a:p>
            <a:pPr indent="0" lvl="0" marL="914400" marR="0" rtl="0" algn="l">
              <a:lnSpc>
                <a:spcPct val="115000"/>
              </a:lnSpc>
              <a:spcBef>
                <a:spcPts val="0"/>
              </a:spcBef>
              <a:spcAft>
                <a:spcPts val="0"/>
              </a:spcAft>
              <a:buNone/>
            </a:pPr>
            <a:r>
              <a:t/>
            </a:r>
            <a:endParaRPr>
              <a:solidFill>
                <a:srgbClr val="434343"/>
              </a:solidFill>
              <a:latin typeface="Lato"/>
              <a:ea typeface="Lato"/>
              <a:cs typeface="Lato"/>
              <a:sym typeface="Lato"/>
            </a:endParaRPr>
          </a:p>
          <a:p>
            <a:pPr indent="-317500" lvl="0" marL="457200" marR="0" rtl="0" algn="l">
              <a:lnSpc>
                <a:spcPct val="115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It would be helpful if I had a ‘buddy’ in the church.</a:t>
            </a:r>
            <a:endParaRPr>
              <a:solidFill>
                <a:srgbClr val="434343"/>
              </a:solidFill>
              <a:latin typeface="Lato"/>
              <a:ea typeface="Lato"/>
              <a:cs typeface="Lato"/>
              <a:sym typeface="Lato"/>
            </a:endParaRPr>
          </a:p>
        </p:txBody>
      </p:sp>
      <p:pic>
        <p:nvPicPr>
          <p:cNvPr id="278" name="Google Shape;278;p37"/>
          <p:cNvPicPr preferRelativeResize="0"/>
          <p:nvPr/>
        </p:nvPicPr>
        <p:blipFill rotWithShape="1">
          <a:blip r:embed="rId3">
            <a:alphaModFix/>
          </a:blip>
          <a:srcRect b="2752" l="29085" r="19959" t="0"/>
          <a:stretch/>
        </p:blipFill>
        <p:spPr>
          <a:xfrm>
            <a:off x="6312800" y="1505525"/>
            <a:ext cx="2490825" cy="3565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71367"/>
        </a:solidFill>
      </p:bgPr>
    </p:bg>
    <p:spTree>
      <p:nvGrpSpPr>
        <p:cNvPr id="282" name="Shape 282"/>
        <p:cNvGrpSpPr/>
        <p:nvPr/>
      </p:nvGrpSpPr>
      <p:grpSpPr>
        <a:xfrm>
          <a:off x="0" y="0"/>
          <a:ext cx="0" cy="0"/>
          <a:chOff x="0" y="0"/>
          <a:chExt cx="0" cy="0"/>
        </a:xfrm>
      </p:grpSpPr>
      <p:sp>
        <p:nvSpPr>
          <p:cNvPr id="283" name="Google Shape;283;p38"/>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8"/>
          <p:cNvSpPr txBox="1"/>
          <p:nvPr/>
        </p:nvSpPr>
        <p:spPr>
          <a:xfrm>
            <a:off x="0" y="565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Learning Disabilities</a:t>
            </a:r>
            <a:endParaRPr sz="3000">
              <a:solidFill>
                <a:schemeClr val="lt1"/>
              </a:solidFill>
              <a:latin typeface="Permanent Marker"/>
              <a:ea typeface="Permanent Marker"/>
              <a:cs typeface="Permanent Marker"/>
              <a:sym typeface="Permanent Marker"/>
            </a:endParaRPr>
          </a:p>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top tips for congregations</a:t>
            </a:r>
            <a:endParaRPr sz="3000">
              <a:solidFill>
                <a:schemeClr val="lt1"/>
              </a:solidFill>
              <a:latin typeface="Permanent Marker"/>
              <a:ea typeface="Permanent Marker"/>
              <a:cs typeface="Permanent Marker"/>
              <a:sym typeface="Permanent Marker"/>
            </a:endParaRPr>
          </a:p>
        </p:txBody>
      </p:sp>
      <p:sp>
        <p:nvSpPr>
          <p:cNvPr id="285" name="Google Shape;285;p38"/>
          <p:cNvSpPr txBox="1"/>
          <p:nvPr/>
        </p:nvSpPr>
        <p:spPr>
          <a:xfrm>
            <a:off x="228600" y="1413650"/>
            <a:ext cx="4003800" cy="3739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The use of standard icons on a screen can help me to know what is happening next.</a:t>
            </a:r>
            <a:endParaRPr>
              <a:solidFill>
                <a:srgbClr val="434343"/>
              </a:solidFill>
              <a:latin typeface="Lato"/>
              <a:ea typeface="Lato"/>
              <a:cs typeface="Lato"/>
              <a:sym typeface="Lato"/>
            </a:endParaRPr>
          </a:p>
          <a:p>
            <a:pPr indent="0" lvl="0" marL="0" rtl="0" algn="l">
              <a:lnSpc>
                <a:spcPct val="115000"/>
              </a:lnSpc>
              <a:spcBef>
                <a:spcPts val="0"/>
              </a:spcBef>
              <a:spcAft>
                <a:spcPts val="0"/>
              </a:spcAft>
              <a:buNone/>
            </a:pPr>
            <a:r>
              <a:t/>
            </a:r>
            <a:endParaRPr>
              <a:solidFill>
                <a:srgbClr val="434343"/>
              </a:solidFill>
              <a:latin typeface="Lato"/>
              <a:ea typeface="Lato"/>
              <a:cs typeface="Lato"/>
              <a:sym typeface="Lato"/>
            </a:endParaRPr>
          </a:p>
          <a:p>
            <a:pPr indent="-317500" lvl="0" marL="457200" rtl="0" algn="l">
              <a:lnSpc>
                <a:spcPct val="115000"/>
              </a:lnSpc>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There are many different technological aids available. Please ask what I use out of church and explore the possibilities of use in church.</a:t>
            </a:r>
            <a:endParaRPr>
              <a:solidFill>
                <a:srgbClr val="434343"/>
              </a:solidFill>
              <a:latin typeface="Lato"/>
              <a:ea typeface="Lato"/>
              <a:cs typeface="Lato"/>
              <a:sym typeface="Lato"/>
            </a:endParaRPr>
          </a:p>
          <a:p>
            <a:pPr indent="0" lvl="0" marL="457200" rtl="0" algn="l">
              <a:lnSpc>
                <a:spcPct val="115000"/>
              </a:lnSpc>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Please invite me to share my gifts, stories and hospitality and not leave me to always be the recipient.</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Please pray for me – and not just about my disability. I will likely be seeking prayer for the same sort of issues as face us all.</a:t>
            </a:r>
            <a:endParaRPr>
              <a:solidFill>
                <a:srgbClr val="434343"/>
              </a:solidFill>
              <a:latin typeface="Lato"/>
              <a:ea typeface="Lato"/>
              <a:cs typeface="Lato"/>
              <a:sym typeface="Lato"/>
            </a:endParaRPr>
          </a:p>
        </p:txBody>
      </p:sp>
      <p:pic>
        <p:nvPicPr>
          <p:cNvPr id="286" name="Google Shape;286;p38"/>
          <p:cNvPicPr preferRelativeResize="0"/>
          <p:nvPr/>
        </p:nvPicPr>
        <p:blipFill rotWithShape="1">
          <a:blip r:embed="rId3">
            <a:alphaModFix/>
          </a:blip>
          <a:srcRect b="0" l="5725" r="10934" t="0"/>
          <a:stretch/>
        </p:blipFill>
        <p:spPr>
          <a:xfrm>
            <a:off x="4352000" y="1536675"/>
            <a:ext cx="4428525" cy="3276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71367"/>
        </a:solidFill>
      </p:bgPr>
    </p:bg>
    <p:spTree>
      <p:nvGrpSpPr>
        <p:cNvPr id="290" name="Shape 290"/>
        <p:cNvGrpSpPr/>
        <p:nvPr/>
      </p:nvGrpSpPr>
      <p:grpSpPr>
        <a:xfrm>
          <a:off x="0" y="0"/>
          <a:ext cx="0" cy="0"/>
          <a:chOff x="0" y="0"/>
          <a:chExt cx="0" cy="0"/>
        </a:xfrm>
      </p:grpSpPr>
      <p:sp>
        <p:nvSpPr>
          <p:cNvPr id="291" name="Google Shape;291;p39"/>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9"/>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Resources</a:t>
            </a:r>
            <a:endParaRPr sz="3000">
              <a:solidFill>
                <a:schemeClr val="lt1"/>
              </a:solidFill>
              <a:latin typeface="Permanent Marker"/>
              <a:ea typeface="Permanent Marker"/>
              <a:cs typeface="Permanent Marker"/>
              <a:sym typeface="Permanent Marker"/>
            </a:endParaRPr>
          </a:p>
        </p:txBody>
      </p:sp>
      <p:sp>
        <p:nvSpPr>
          <p:cNvPr id="293" name="Google Shape;293;p39"/>
          <p:cNvSpPr txBox="1"/>
          <p:nvPr/>
        </p:nvSpPr>
        <p:spPr>
          <a:xfrm>
            <a:off x="228600" y="1337450"/>
            <a:ext cx="2848800" cy="37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A71367"/>
                </a:solidFill>
                <a:latin typeface="Permanent Marker"/>
                <a:ea typeface="Permanent Marker"/>
                <a:cs typeface="Permanent Marker"/>
                <a:sym typeface="Permanent Marker"/>
              </a:rPr>
              <a:t>Livability</a:t>
            </a:r>
            <a:endParaRPr sz="1800">
              <a:solidFill>
                <a:srgbClr val="A71367"/>
              </a:solidFill>
              <a:latin typeface="Permanent Marker"/>
              <a:ea typeface="Permanent Marker"/>
              <a:cs typeface="Permanent Marker"/>
              <a:sym typeface="Permanent Marker"/>
            </a:endParaRPr>
          </a:p>
          <a:p>
            <a:pPr indent="0" lvl="0" marL="0" rtl="0" algn="l">
              <a:spcBef>
                <a:spcPts val="0"/>
              </a:spcBef>
              <a:spcAft>
                <a:spcPts val="0"/>
              </a:spcAft>
              <a:buClr>
                <a:schemeClr val="dk1"/>
              </a:buClr>
              <a:buSzPts val="1100"/>
              <a:buFont typeface="Arial"/>
              <a:buNone/>
            </a:pPr>
            <a:r>
              <a:t/>
            </a:r>
            <a:endParaRPr>
              <a:solidFill>
                <a:schemeClr val="dk2"/>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a:solidFill>
                  <a:srgbClr val="434343"/>
                </a:solidFill>
                <a:latin typeface="Lato"/>
                <a:ea typeface="Lato"/>
                <a:cs typeface="Lato"/>
                <a:sym typeface="Lato"/>
              </a:rPr>
              <a:t>Livability is a passionate advocate of the local church as a powerful agent for change. They provide a wide range of training, tools and resources that support churches.</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a:solidFill>
                  <a:srgbClr val="434343"/>
                </a:solidFill>
                <a:latin typeface="Lato"/>
                <a:ea typeface="Lato"/>
                <a:cs typeface="Lato"/>
                <a:sym typeface="Lato"/>
              </a:rPr>
              <a:t>The Happiness Course, Dementia Friendly Church and Ability Sunday are all resources that Livability provides to churches and community groups across the UK.</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lt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u="sng">
                <a:solidFill>
                  <a:schemeClr val="hlink"/>
                </a:solidFill>
                <a:latin typeface="Lato"/>
                <a:ea typeface="Lato"/>
                <a:cs typeface="Lato"/>
                <a:sym typeface="Lato"/>
                <a:hlinkClick r:id="rId3"/>
              </a:rPr>
              <a:t>Explore Livability’s resources</a:t>
            </a:r>
            <a:endParaRPr>
              <a:solidFill>
                <a:schemeClr val="lt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lt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lt1"/>
              </a:solidFill>
              <a:latin typeface="Lato"/>
              <a:ea typeface="Lato"/>
              <a:cs typeface="Lato"/>
              <a:sym typeface="Lato"/>
            </a:endParaRPr>
          </a:p>
        </p:txBody>
      </p:sp>
      <p:sp>
        <p:nvSpPr>
          <p:cNvPr id="294" name="Google Shape;294;p39"/>
          <p:cNvSpPr txBox="1"/>
          <p:nvPr/>
        </p:nvSpPr>
        <p:spPr>
          <a:xfrm>
            <a:off x="3135025" y="1337450"/>
            <a:ext cx="2966100" cy="37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A71367"/>
                </a:solidFill>
                <a:latin typeface="Permanent Marker"/>
                <a:ea typeface="Permanent Marker"/>
                <a:cs typeface="Permanent Marker"/>
                <a:sym typeface="Permanent Marker"/>
              </a:rPr>
              <a:t>Discussion Starter</a:t>
            </a:r>
            <a:endParaRPr sz="1800">
              <a:solidFill>
                <a:srgbClr val="A71367"/>
              </a:solidFill>
              <a:latin typeface="Permanent Marker"/>
              <a:ea typeface="Permanent Marker"/>
              <a:cs typeface="Permanent Marker"/>
              <a:sym typeface="Permanent Marker"/>
            </a:endParaRPr>
          </a:p>
          <a:p>
            <a:pPr indent="0" lvl="0" marL="0" rtl="0" algn="l">
              <a:spcBef>
                <a:spcPts val="0"/>
              </a:spcBef>
              <a:spcAft>
                <a:spcPts val="0"/>
              </a:spcAft>
              <a:buClr>
                <a:schemeClr val="dk1"/>
              </a:buClr>
              <a:buSzPts val="1100"/>
              <a:buFont typeface="Arial"/>
              <a:buNone/>
            </a:pPr>
            <a:r>
              <a:t/>
            </a:r>
            <a:endParaRPr>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
                <a:solidFill>
                  <a:srgbClr val="434343"/>
                </a:solidFill>
                <a:latin typeface="Lato"/>
                <a:ea typeface="Lato"/>
                <a:cs typeface="Lato"/>
                <a:sym typeface="Lato"/>
              </a:rPr>
              <a:t>Learning Disabilities: a discussion starter</a:t>
            </a:r>
            <a:r>
              <a:rPr lang="en">
                <a:solidFill>
                  <a:srgbClr val="434343"/>
                </a:solidFill>
                <a:latin typeface="Lato"/>
                <a:ea typeface="Lato"/>
                <a:cs typeface="Lato"/>
                <a:sym typeface="Lato"/>
              </a:rPr>
              <a:t> </a:t>
            </a:r>
            <a:r>
              <a:rPr lang="en">
                <a:solidFill>
                  <a:srgbClr val="434343"/>
                </a:solidFill>
                <a:latin typeface="Lato"/>
                <a:ea typeface="Lato"/>
                <a:cs typeface="Lato"/>
                <a:sym typeface="Lato"/>
              </a:rPr>
              <a:t>is a free learning and development resource for those in our congregations seeking to enable those with learning disabilities to meaningfully belong to their church community.</a:t>
            </a:r>
            <a:endParaRPr>
              <a:solidFill>
                <a:srgbClr val="434343"/>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a:solidFill>
                <a:srgbClr val="434343"/>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a:solidFill>
                  <a:srgbClr val="434343"/>
                </a:solidFill>
                <a:latin typeface="Lato"/>
                <a:ea typeface="Lato"/>
                <a:cs typeface="Lato"/>
                <a:sym typeface="Lato"/>
              </a:rPr>
              <a:t>It is designed to generate discussion and can be used flexibly within group settings or for study by individuals.</a:t>
            </a:r>
            <a:endParaRPr>
              <a:solidFill>
                <a:srgbClr val="434343"/>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u="sng">
                <a:solidFill>
                  <a:schemeClr val="hlink"/>
                </a:solidFill>
                <a:latin typeface="Lato"/>
                <a:ea typeface="Lato"/>
                <a:cs typeface="Lato"/>
                <a:sym typeface="Lato"/>
                <a:hlinkClick r:id="rId4"/>
              </a:rPr>
              <a:t>Read a copy on our website</a:t>
            </a:r>
            <a:endParaRPr>
              <a:solidFill>
                <a:schemeClr val="dk2"/>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lt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p:txBody>
      </p:sp>
      <p:sp>
        <p:nvSpPr>
          <p:cNvPr id="295" name="Google Shape;295;p39"/>
          <p:cNvSpPr txBox="1"/>
          <p:nvPr/>
        </p:nvSpPr>
        <p:spPr>
          <a:xfrm>
            <a:off x="6157550" y="1342225"/>
            <a:ext cx="2716200" cy="37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A71367"/>
                </a:solidFill>
                <a:latin typeface="Permanent Marker"/>
                <a:ea typeface="Permanent Marker"/>
                <a:cs typeface="Permanent Marker"/>
                <a:sym typeface="Permanent Marker"/>
              </a:rPr>
              <a:t>Through The Roof</a:t>
            </a:r>
            <a:endParaRPr sz="1800">
              <a:solidFill>
                <a:schemeClr val="dk2"/>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2"/>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a:solidFill>
                  <a:srgbClr val="434343"/>
                </a:solidFill>
                <a:latin typeface="Lato"/>
                <a:ea typeface="Lato"/>
                <a:cs typeface="Lato"/>
                <a:sym typeface="Lato"/>
              </a:rPr>
              <a:t>Roofbreakers share a common heart to enrich church life by being a ‘bridge’ – enabling disabled people to belong and contribute to church, and helping church to be blessed by the full involvement of disabled people.</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a:solidFill>
                  <a:srgbClr val="434343"/>
                </a:solidFill>
                <a:latin typeface="Lato"/>
                <a:ea typeface="Lato"/>
                <a:cs typeface="Lato"/>
                <a:sym typeface="Lato"/>
              </a:rPr>
              <a:t>They can provide a free starter kit and a connection to a local Roofbreaker network.</a:t>
            </a:r>
            <a:endParaRPr>
              <a:solidFill>
                <a:srgbClr val="434343"/>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u="sng">
                <a:solidFill>
                  <a:schemeClr val="hlink"/>
                </a:solidFill>
                <a:latin typeface="Lato"/>
                <a:ea typeface="Lato"/>
                <a:cs typeface="Lato"/>
                <a:sym typeface="Lato"/>
                <a:hlinkClick r:id="rId5"/>
              </a:rPr>
              <a:t>Learn more about Roofbreakers</a:t>
            </a:r>
            <a:endParaRPr>
              <a:solidFill>
                <a:schemeClr val="dk2"/>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lt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3C9"/>
        </a:solidFill>
      </p:bgPr>
    </p:bg>
    <p:spTree>
      <p:nvGrpSpPr>
        <p:cNvPr id="66" name="Shape 66"/>
        <p:cNvGrpSpPr/>
        <p:nvPr/>
      </p:nvGrpSpPr>
      <p:grpSpPr>
        <a:xfrm>
          <a:off x="0" y="0"/>
          <a:ext cx="0" cy="0"/>
          <a:chOff x="0" y="0"/>
          <a:chExt cx="0" cy="0"/>
        </a:xfrm>
      </p:grpSpPr>
      <p:sp>
        <p:nvSpPr>
          <p:cNvPr id="67" name="Google Shape;67;p15"/>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What is a learning disability?</a:t>
            </a:r>
            <a:endParaRPr sz="3000">
              <a:solidFill>
                <a:schemeClr val="lt1"/>
              </a:solidFill>
              <a:latin typeface="Permanent Marker"/>
              <a:ea typeface="Permanent Marker"/>
              <a:cs typeface="Permanent Marker"/>
              <a:sym typeface="Permanent Marker"/>
            </a:endParaRPr>
          </a:p>
        </p:txBody>
      </p:sp>
      <p:sp>
        <p:nvSpPr>
          <p:cNvPr id="68" name="Google Shape;68;p15"/>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nvSpPr>
        <p:spPr>
          <a:xfrm>
            <a:off x="312925" y="1378300"/>
            <a:ext cx="59112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Lato"/>
                <a:ea typeface="Lato"/>
                <a:cs typeface="Lato"/>
                <a:sym typeface="Lato"/>
              </a:rPr>
              <a:t>Someone with a learning disability has a reduced intellectual ability and encounters difficulty with everyday activities – for example household tasks, socialising or managing money – which affects someone for their whole life.</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People with a learning disability tend to take longer to learn and may need support to develop new skills, understand complicated information and interact with other people.</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The level of support someone needs depends on the individual. For example, someone with a mild learning disability may only need support with things like getting a job.</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However, someone with a severe or profound learning disability may need full time care and support with every aspect of their life. They may also have physical disabilities.</a:t>
            </a:r>
            <a:endParaRPr>
              <a:solidFill>
                <a:srgbClr val="434343"/>
              </a:solidFill>
              <a:latin typeface="Lato"/>
              <a:ea typeface="Lato"/>
              <a:cs typeface="Lato"/>
              <a:sym typeface="Lato"/>
            </a:endParaRPr>
          </a:p>
        </p:txBody>
      </p:sp>
      <p:pic>
        <p:nvPicPr>
          <p:cNvPr id="70" name="Google Shape;70;p15"/>
          <p:cNvPicPr preferRelativeResize="0"/>
          <p:nvPr/>
        </p:nvPicPr>
        <p:blipFill rotWithShape="1">
          <a:blip r:embed="rId3">
            <a:alphaModFix/>
          </a:blip>
          <a:srcRect b="0" l="0" r="0" t="12541"/>
          <a:stretch/>
        </p:blipFill>
        <p:spPr>
          <a:xfrm>
            <a:off x="6318975" y="1523525"/>
            <a:ext cx="2359025" cy="3341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3C9"/>
        </a:solidFill>
      </p:bgPr>
    </p:bg>
    <p:spTree>
      <p:nvGrpSpPr>
        <p:cNvPr id="74" name="Shape 74"/>
        <p:cNvGrpSpPr/>
        <p:nvPr/>
      </p:nvGrpSpPr>
      <p:grpSpPr>
        <a:xfrm>
          <a:off x="0" y="0"/>
          <a:ext cx="0" cy="0"/>
          <a:chOff x="0" y="0"/>
          <a:chExt cx="0" cy="0"/>
        </a:xfrm>
      </p:grpSpPr>
      <p:sp>
        <p:nvSpPr>
          <p:cNvPr id="75" name="Google Shape;75;p16"/>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L</a:t>
            </a:r>
            <a:r>
              <a:rPr lang="en" sz="3000">
                <a:solidFill>
                  <a:schemeClr val="lt1"/>
                </a:solidFill>
                <a:latin typeface="Permanent Marker"/>
                <a:ea typeface="Permanent Marker"/>
                <a:cs typeface="Permanent Marker"/>
                <a:sym typeface="Permanent Marker"/>
              </a:rPr>
              <a:t>earning disabilities in the Church</a:t>
            </a:r>
            <a:endParaRPr sz="3000">
              <a:solidFill>
                <a:schemeClr val="lt1"/>
              </a:solidFill>
              <a:latin typeface="Permanent Marker"/>
              <a:ea typeface="Permanent Marker"/>
              <a:cs typeface="Permanent Marker"/>
              <a:sym typeface="Permanent Marker"/>
            </a:endParaRPr>
          </a:p>
        </p:txBody>
      </p:sp>
      <p:sp>
        <p:nvSpPr>
          <p:cNvPr id="76" name="Google Shape;76;p16"/>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3min colourful animation explaining the work of the Church of Scotland to make church better for those with a Learning Disabilities and their companions." id="77" name="Google Shape;77;p16" title="Learning Disability Working Group">
            <a:hlinkClick r:id="rId3"/>
          </p:cNvPr>
          <p:cNvPicPr preferRelativeResize="0"/>
          <p:nvPr/>
        </p:nvPicPr>
        <p:blipFill>
          <a:blip r:embed="rId4">
            <a:alphaModFix/>
          </a:blip>
          <a:stretch>
            <a:fillRect/>
          </a:stretch>
        </p:blipFill>
        <p:spPr>
          <a:xfrm>
            <a:off x="3663050" y="1461913"/>
            <a:ext cx="4616626" cy="3462475"/>
          </a:xfrm>
          <a:prstGeom prst="rect">
            <a:avLst/>
          </a:prstGeom>
          <a:noFill/>
          <a:ln>
            <a:noFill/>
          </a:ln>
        </p:spPr>
      </p:pic>
      <p:sp>
        <p:nvSpPr>
          <p:cNvPr id="78" name="Google Shape;78;p16"/>
          <p:cNvSpPr txBox="1"/>
          <p:nvPr/>
        </p:nvSpPr>
        <p:spPr>
          <a:xfrm>
            <a:off x="236725" y="1302100"/>
            <a:ext cx="32067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93C9"/>
                </a:solidFill>
                <a:latin typeface="Permanent Marker"/>
                <a:ea typeface="Permanent Marker"/>
                <a:cs typeface="Permanent Marker"/>
                <a:sym typeface="Permanent Marker"/>
              </a:rPr>
              <a:t>Examples of learning disabilities</a:t>
            </a:r>
            <a:endParaRPr>
              <a:solidFill>
                <a:srgbClr val="0093C9"/>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Down’s Syndrome</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Williams Syndrome</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Global Development Delay</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Cerebral Palsy</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Dyslexia, Dysgraphia, Dyscalculia</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Auditory Processing Disorder</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Language Processing Disorder</a:t>
            </a:r>
            <a:endParaRPr>
              <a:solidFill>
                <a:srgbClr val="434343"/>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3C9"/>
        </a:solidFill>
      </p:bgPr>
    </p:bg>
    <p:spTree>
      <p:nvGrpSpPr>
        <p:cNvPr id="82" name="Shape 82"/>
        <p:cNvGrpSpPr/>
        <p:nvPr/>
      </p:nvGrpSpPr>
      <p:grpSpPr>
        <a:xfrm>
          <a:off x="0" y="0"/>
          <a:ext cx="0" cy="0"/>
          <a:chOff x="0" y="0"/>
          <a:chExt cx="0" cy="0"/>
        </a:xfrm>
      </p:grpSpPr>
      <p:sp>
        <p:nvSpPr>
          <p:cNvPr id="83" name="Google Shape;83;p17"/>
          <p:cNvSpPr txBox="1"/>
          <p:nvPr/>
        </p:nvSpPr>
        <p:spPr>
          <a:xfrm>
            <a:off x="0" y="306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David’s Story</a:t>
            </a:r>
            <a:endParaRPr sz="3000">
              <a:solidFill>
                <a:schemeClr val="lt1"/>
              </a:solidFill>
              <a:latin typeface="Permanent Marker"/>
              <a:ea typeface="Permanent Marker"/>
              <a:cs typeface="Permanent Marker"/>
              <a:sym typeface="Permanent Marker"/>
            </a:endParaRPr>
          </a:p>
        </p:txBody>
      </p:sp>
      <p:sp>
        <p:nvSpPr>
          <p:cNvPr id="84" name="Google Shape;84;p17"/>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txBox="1"/>
          <p:nvPr/>
        </p:nvSpPr>
        <p:spPr>
          <a:xfrm>
            <a:off x="3299875" y="1302100"/>
            <a:ext cx="5423400" cy="34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93C9"/>
                </a:solidFill>
                <a:latin typeface="Permanent Marker"/>
                <a:ea typeface="Permanent Marker"/>
                <a:cs typeface="Permanent Marker"/>
                <a:sym typeface="Permanent Marker"/>
              </a:rPr>
              <a:t>David carries the bible &amp; communion bread</a:t>
            </a:r>
            <a:endParaRPr>
              <a:solidFill>
                <a:srgbClr val="0093C9"/>
              </a:solidFill>
              <a:latin typeface="Lato"/>
              <a:ea typeface="Lato"/>
              <a:cs typeface="Lato"/>
              <a:sym typeface="Lato"/>
            </a:endParaRPr>
          </a:p>
          <a:p>
            <a:pPr indent="0" lvl="0" marL="0" rtl="0" algn="l">
              <a:spcBef>
                <a:spcPts val="0"/>
              </a:spcBef>
              <a:spcAft>
                <a:spcPts val="0"/>
              </a:spcAft>
              <a:buNone/>
            </a:pPr>
            <a:r>
              <a:t/>
            </a:r>
            <a:endParaRPr>
              <a:solidFill>
                <a:srgbClr val="0093C9"/>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a:t>
            </a:r>
            <a:r>
              <a:rPr lang="en">
                <a:solidFill>
                  <a:srgbClr val="434343"/>
                </a:solidFill>
                <a:latin typeface="Lato"/>
                <a:ea typeface="Lato"/>
                <a:cs typeface="Lato"/>
                <a:sym typeface="Lato"/>
              </a:rPr>
              <a:t>My Godson David loves Church. He feels at home in the Church – surrounded by familiar faces and family friends. Every Sunday service in the Parish Church, David carries the bible into the sanctuary. It means a lot to him to do that – to have a position of honour. He knows why it is a key job and what it means.</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“When you first meet David he can be quite quiet, but he speaks in other ways. He is a prizewinning photographer. Last year David and I went to an academic conference entitled Exploring the Glory of God, where David presented a slideshow of his photos.</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“David’s presentation, together with the communion afterwards, where David distributed bread, opened delegates’ eyes through the silent language of photographs and the sacrament, to the glory of God that is revealed when the people of God seek to include all.”</a:t>
            </a:r>
            <a:endParaRPr>
              <a:solidFill>
                <a:srgbClr val="434343"/>
              </a:solidFill>
              <a:latin typeface="Lato"/>
              <a:ea typeface="Lato"/>
              <a:cs typeface="Lato"/>
              <a:sym typeface="Lato"/>
            </a:endParaRPr>
          </a:p>
        </p:txBody>
      </p:sp>
      <p:pic>
        <p:nvPicPr>
          <p:cNvPr id="86" name="Google Shape;86;p17"/>
          <p:cNvPicPr preferRelativeResize="0"/>
          <p:nvPr/>
        </p:nvPicPr>
        <p:blipFill rotWithShape="1">
          <a:blip r:embed="rId3">
            <a:alphaModFix/>
          </a:blip>
          <a:srcRect b="6439" l="44460" r="16352" t="7811"/>
          <a:stretch/>
        </p:blipFill>
        <p:spPr>
          <a:xfrm>
            <a:off x="407125" y="1404150"/>
            <a:ext cx="2666325" cy="3603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0BA1E"/>
        </a:solidFill>
      </p:bgPr>
    </p:bg>
    <p:spTree>
      <p:nvGrpSpPr>
        <p:cNvPr id="90" name="Shape 90"/>
        <p:cNvGrpSpPr/>
        <p:nvPr/>
      </p:nvGrpSpPr>
      <p:grpSpPr>
        <a:xfrm>
          <a:off x="0" y="0"/>
          <a:ext cx="0" cy="0"/>
          <a:chOff x="0" y="0"/>
          <a:chExt cx="0" cy="0"/>
        </a:xfrm>
      </p:grpSpPr>
      <p:sp>
        <p:nvSpPr>
          <p:cNvPr id="91" name="Google Shape;91;p18"/>
          <p:cNvSpPr txBox="1"/>
          <p:nvPr/>
        </p:nvSpPr>
        <p:spPr>
          <a:xfrm>
            <a:off x="0" y="2013750"/>
            <a:ext cx="9144000" cy="11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How many people in your Parish have a learning disability?</a:t>
            </a:r>
            <a:endParaRPr sz="3000">
              <a:solidFill>
                <a:schemeClr val="lt1"/>
              </a:solidFill>
              <a:latin typeface="Permanent Marker"/>
              <a:ea typeface="Permanent Marker"/>
              <a:cs typeface="Permanent Marker"/>
              <a:sym typeface="Permanent Mark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0BA1E"/>
        </a:solidFill>
      </p:bgPr>
    </p:bg>
    <p:spTree>
      <p:nvGrpSpPr>
        <p:cNvPr id="95" name="Shape 95"/>
        <p:cNvGrpSpPr/>
        <p:nvPr/>
      </p:nvGrpSpPr>
      <p:grpSpPr>
        <a:xfrm>
          <a:off x="0" y="0"/>
          <a:ext cx="0" cy="0"/>
          <a:chOff x="0" y="0"/>
          <a:chExt cx="0" cy="0"/>
        </a:xfrm>
      </p:grpSpPr>
      <p:sp>
        <p:nvSpPr>
          <p:cNvPr id="96" name="Google Shape;96;p19"/>
          <p:cNvSpPr txBox="1"/>
          <p:nvPr/>
        </p:nvSpPr>
        <p:spPr>
          <a:xfrm>
            <a:off x="100" y="2116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Fact Finding</a:t>
            </a:r>
            <a:endParaRPr sz="3000">
              <a:solidFill>
                <a:schemeClr val="lt1"/>
              </a:solidFill>
              <a:latin typeface="Permanent Marker"/>
              <a:ea typeface="Permanent Marker"/>
              <a:cs typeface="Permanent Marker"/>
              <a:sym typeface="Permanent Marker"/>
            </a:endParaRPr>
          </a:p>
        </p:txBody>
      </p:sp>
      <p:sp>
        <p:nvSpPr>
          <p:cNvPr id="97" name="Google Shape;97;p19"/>
          <p:cNvSpPr/>
          <p:nvPr/>
        </p:nvSpPr>
        <p:spPr>
          <a:xfrm>
            <a:off x="100" y="1004300"/>
            <a:ext cx="9144000" cy="436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txBox="1"/>
          <p:nvPr/>
        </p:nvSpPr>
        <p:spPr>
          <a:xfrm>
            <a:off x="189450" y="1094075"/>
            <a:ext cx="85767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Lato"/>
                <a:ea typeface="Lato"/>
                <a:cs typeface="Lato"/>
                <a:sym typeface="Lato"/>
              </a:rPr>
              <a:t>What percentage of your presbytery population are registered with a learning disability, difficulty or developmental disorder? Does this surprise you?</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Is your congregation proportionally representative? Does this lead you to any conclusions or action points?</a:t>
            </a:r>
            <a:endParaRPr>
              <a:solidFill>
                <a:srgbClr val="434343"/>
              </a:solidFill>
              <a:latin typeface="Lato"/>
              <a:ea typeface="Lato"/>
              <a:cs typeface="Lato"/>
              <a:sym typeface="Lato"/>
            </a:endParaRPr>
          </a:p>
        </p:txBody>
      </p:sp>
      <p:pic>
        <p:nvPicPr>
          <p:cNvPr id="99" name="Google Shape;99;p19"/>
          <p:cNvPicPr preferRelativeResize="0"/>
          <p:nvPr/>
        </p:nvPicPr>
        <p:blipFill rotWithShape="1">
          <a:blip r:embed="rId3">
            <a:alphaModFix/>
          </a:blip>
          <a:srcRect b="44647" l="0" r="0" t="0"/>
          <a:stretch/>
        </p:blipFill>
        <p:spPr>
          <a:xfrm>
            <a:off x="268675" y="2194550"/>
            <a:ext cx="4200475" cy="2798301"/>
          </a:xfrm>
          <a:prstGeom prst="rect">
            <a:avLst/>
          </a:prstGeom>
          <a:noFill/>
          <a:ln>
            <a:noFill/>
          </a:ln>
        </p:spPr>
      </p:pic>
      <p:pic>
        <p:nvPicPr>
          <p:cNvPr id="100" name="Google Shape;100;p19"/>
          <p:cNvPicPr preferRelativeResize="0"/>
          <p:nvPr/>
        </p:nvPicPr>
        <p:blipFill rotWithShape="1">
          <a:blip r:embed="rId4">
            <a:alphaModFix/>
          </a:blip>
          <a:srcRect b="0" l="0" r="0" t="55017"/>
          <a:stretch/>
        </p:blipFill>
        <p:spPr>
          <a:xfrm>
            <a:off x="4546650" y="2618375"/>
            <a:ext cx="4273701" cy="2313681"/>
          </a:xfrm>
          <a:prstGeom prst="rect">
            <a:avLst/>
          </a:prstGeom>
          <a:noFill/>
          <a:ln>
            <a:noFill/>
          </a:ln>
        </p:spPr>
      </p:pic>
      <p:pic>
        <p:nvPicPr>
          <p:cNvPr id="101" name="Google Shape;101;p19"/>
          <p:cNvPicPr preferRelativeResize="0"/>
          <p:nvPr/>
        </p:nvPicPr>
        <p:blipFill rotWithShape="1">
          <a:blip r:embed="rId5">
            <a:alphaModFix/>
          </a:blip>
          <a:srcRect b="91760" l="0" r="0" t="0"/>
          <a:stretch/>
        </p:blipFill>
        <p:spPr>
          <a:xfrm>
            <a:off x="4546650" y="2194538"/>
            <a:ext cx="4273701" cy="4238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0BA1E"/>
        </a:solidFill>
      </p:bgPr>
    </p:bg>
    <p:spTree>
      <p:nvGrpSpPr>
        <p:cNvPr id="105" name="Shape 105"/>
        <p:cNvGrpSpPr/>
        <p:nvPr/>
      </p:nvGrpSpPr>
      <p:grpSpPr>
        <a:xfrm>
          <a:off x="0" y="0"/>
          <a:ext cx="0" cy="0"/>
          <a:chOff x="0" y="0"/>
          <a:chExt cx="0" cy="0"/>
        </a:xfrm>
      </p:grpSpPr>
      <p:sp>
        <p:nvSpPr>
          <p:cNvPr id="106" name="Google Shape;106;p20"/>
          <p:cNvSpPr txBox="1"/>
          <p:nvPr/>
        </p:nvSpPr>
        <p:spPr>
          <a:xfrm>
            <a:off x="0" y="78000"/>
            <a:ext cx="9144000" cy="4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People with learning disabilities in your Community</a:t>
            </a:r>
            <a:endParaRPr sz="3000">
              <a:solidFill>
                <a:schemeClr val="lt1"/>
              </a:solidFill>
              <a:latin typeface="Permanent Marker"/>
              <a:ea typeface="Permanent Marker"/>
              <a:cs typeface="Permanent Marker"/>
              <a:sym typeface="Permanent Marker"/>
            </a:endParaRPr>
          </a:p>
          <a:p>
            <a:pPr indent="0" lvl="0" marL="0" rtl="0" algn="ctr">
              <a:spcBef>
                <a:spcPts val="0"/>
              </a:spcBef>
              <a:spcAft>
                <a:spcPts val="0"/>
              </a:spcAft>
              <a:buNone/>
            </a:pPr>
            <a:r>
              <a:t/>
            </a:r>
            <a:endParaRPr sz="3000">
              <a:solidFill>
                <a:schemeClr val="lt1"/>
              </a:solidFill>
              <a:latin typeface="Permanent Marker"/>
              <a:ea typeface="Permanent Marker"/>
              <a:cs typeface="Permanent Marker"/>
              <a:sym typeface="Permanent Marker"/>
            </a:endParaRPr>
          </a:p>
        </p:txBody>
      </p:sp>
      <p:sp>
        <p:nvSpPr>
          <p:cNvPr id="107" name="Google Shape;107;p20"/>
          <p:cNvSpPr/>
          <p:nvPr/>
        </p:nvSpPr>
        <p:spPr>
          <a:xfrm>
            <a:off x="100" y="1204225"/>
            <a:ext cx="9144000" cy="416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txBox="1"/>
          <p:nvPr/>
        </p:nvSpPr>
        <p:spPr>
          <a:xfrm>
            <a:off x="312925" y="1378300"/>
            <a:ext cx="41850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0BA1E"/>
                </a:solidFill>
                <a:latin typeface="Permanent Marker"/>
                <a:ea typeface="Permanent Marker"/>
                <a:cs typeface="Permanent Marker"/>
                <a:sym typeface="Permanent Marker"/>
              </a:rPr>
              <a:t>These questions may require having conversations with people in your congregation and you might not be able to answer them right now.</a:t>
            </a:r>
            <a:endParaRPr sz="1800">
              <a:solidFill>
                <a:srgbClr val="90BA1E"/>
              </a:solidFill>
              <a:latin typeface="Permanent Marker"/>
              <a:ea typeface="Permanent Marker"/>
              <a:cs typeface="Permanent Marker"/>
              <a:sym typeface="Permanent Marker"/>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Feel free to make a note of each question and answer them in your own time.</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Who in your congregation has additional needs?</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What are their needs (that you know of)?</a:t>
            </a:r>
            <a:endParaRPr>
              <a:solidFill>
                <a:srgbClr val="434343"/>
              </a:solidFill>
              <a:latin typeface="Lato"/>
              <a:ea typeface="Lato"/>
              <a:cs typeface="Lato"/>
              <a:sym typeface="Lato"/>
            </a:endParaRPr>
          </a:p>
          <a:p>
            <a:pPr indent="0" lvl="0" marL="457200" rtl="0" algn="l">
              <a:spcBef>
                <a:spcPts val="0"/>
              </a:spcBef>
              <a:spcAft>
                <a:spcPts val="0"/>
              </a:spcAft>
              <a:buNone/>
            </a:pPr>
            <a:r>
              <a:t/>
            </a:r>
            <a:endParaRPr>
              <a:solidFill>
                <a:srgbClr val="434343"/>
              </a:solidFill>
              <a:latin typeface="Lato"/>
              <a:ea typeface="Lato"/>
              <a:cs typeface="Lato"/>
              <a:sym typeface="Lato"/>
            </a:endParaRPr>
          </a:p>
          <a:p>
            <a:pPr indent="-3175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How have you shaped the Church experience to fit them? Is there more you could do?</a:t>
            </a:r>
            <a:endParaRPr>
              <a:solidFill>
                <a:srgbClr val="434343"/>
              </a:solidFill>
              <a:latin typeface="Lato"/>
              <a:ea typeface="Lato"/>
              <a:cs typeface="Lato"/>
              <a:sym typeface="Lato"/>
            </a:endParaRPr>
          </a:p>
        </p:txBody>
      </p:sp>
      <p:sp>
        <p:nvSpPr>
          <p:cNvPr id="109" name="Google Shape;109;p20"/>
          <p:cNvSpPr/>
          <p:nvPr/>
        </p:nvSpPr>
        <p:spPr>
          <a:xfrm>
            <a:off x="4815075" y="1540600"/>
            <a:ext cx="3943800" cy="3385800"/>
          </a:xfrm>
          <a:prstGeom prst="foldedCorner">
            <a:avLst>
              <a:gd fmla="val 16667" name="adj"/>
            </a:avLst>
          </a:prstGeom>
          <a:noFill/>
          <a:ln cap="flat" cmpd="sng" w="28575">
            <a:solidFill>
              <a:srgbClr val="90B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txBox="1"/>
          <p:nvPr/>
        </p:nvSpPr>
        <p:spPr>
          <a:xfrm>
            <a:off x="4954475" y="1648600"/>
            <a:ext cx="3719700" cy="31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0BA1E"/>
                </a:solidFill>
                <a:latin typeface="Permanent Marker"/>
                <a:ea typeface="Permanent Marker"/>
                <a:cs typeface="Permanent Marker"/>
                <a:sym typeface="Permanent Marker"/>
              </a:rPr>
              <a:t>Learning Disability Contact</a:t>
            </a:r>
            <a:endParaRPr sz="1800">
              <a:solidFill>
                <a:srgbClr val="90BA1E"/>
              </a:solidFill>
              <a:latin typeface="Permanent Marker"/>
              <a:ea typeface="Permanent Marker"/>
              <a:cs typeface="Permanent Marker"/>
              <a:sym typeface="Permanent Marker"/>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Does your congregation/presbytery have a registered Learning Disability Contact?</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A Learning Disability Contact is someone in the congregation who has signed up to receive information and resources from the Church of Scotland about learning disabilities and communities of belonging.</a:t>
            </a:r>
            <a:endParaRPr>
              <a:solidFill>
                <a:srgbClr val="434343"/>
              </a:solidFill>
              <a:latin typeface="Lato"/>
              <a:ea typeface="Lato"/>
              <a:cs typeface="Lato"/>
              <a:sym typeface="Lato"/>
            </a:endParaRPr>
          </a:p>
          <a:p>
            <a:pPr indent="0" lvl="0" marL="0" rtl="0" algn="l">
              <a:spcBef>
                <a:spcPts val="0"/>
              </a:spcBef>
              <a:spcAft>
                <a:spcPts val="0"/>
              </a:spcAft>
              <a:buNone/>
            </a:pPr>
            <a:r>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Get in touch with your session clerk to find out whether your congregation has a Learning Disability Contact.</a:t>
            </a:r>
            <a:endParaRPr>
              <a:solidFill>
                <a:srgbClr val="434343"/>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BCC9"/>
        </a:solidFill>
      </p:bgPr>
    </p:bg>
    <p:spTree>
      <p:nvGrpSpPr>
        <p:cNvPr id="114" name="Shape 114"/>
        <p:cNvGrpSpPr/>
        <p:nvPr/>
      </p:nvGrpSpPr>
      <p:grpSpPr>
        <a:xfrm>
          <a:off x="0" y="0"/>
          <a:ext cx="0" cy="0"/>
          <a:chOff x="0" y="0"/>
          <a:chExt cx="0" cy="0"/>
        </a:xfrm>
      </p:grpSpPr>
      <p:sp>
        <p:nvSpPr>
          <p:cNvPr id="115" name="Google Shape;115;p21"/>
          <p:cNvSpPr txBox="1"/>
          <p:nvPr/>
        </p:nvSpPr>
        <p:spPr>
          <a:xfrm>
            <a:off x="181800" y="1767600"/>
            <a:ext cx="8780400" cy="16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ermanent Marker"/>
                <a:ea typeface="Permanent Marker"/>
                <a:cs typeface="Permanent Marker"/>
                <a:sym typeface="Permanent Marker"/>
              </a:rPr>
              <a:t>Should we adapt ou</a:t>
            </a:r>
            <a:r>
              <a:rPr lang="en" sz="3000">
                <a:solidFill>
                  <a:schemeClr val="lt1"/>
                </a:solidFill>
                <a:latin typeface="Permanent Marker"/>
                <a:ea typeface="Permanent Marker"/>
                <a:cs typeface="Permanent Marker"/>
                <a:sym typeface="Permanent Marker"/>
              </a:rPr>
              <a:t>r</a:t>
            </a:r>
            <a:r>
              <a:rPr lang="en" sz="3000">
                <a:solidFill>
                  <a:schemeClr val="lt1"/>
                </a:solidFill>
                <a:latin typeface="Permanent Marker"/>
                <a:ea typeface="Permanent Marker"/>
                <a:cs typeface="Permanent Marker"/>
                <a:sym typeface="Permanent Marker"/>
              </a:rPr>
              <a:t> main church service or create a ‘parallel expression’ service for people with learning disabilities?</a:t>
            </a:r>
            <a:endParaRPr sz="3000">
              <a:solidFill>
                <a:schemeClr val="lt1"/>
              </a:solidFill>
              <a:latin typeface="Permanent Marker"/>
              <a:ea typeface="Permanent Marker"/>
              <a:cs typeface="Permanent Marker"/>
              <a:sym typeface="Permanent Mark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